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3" r:id="rId1"/>
    <p:sldMasterId id="2147484093" r:id="rId2"/>
    <p:sldMasterId id="2147484107" r:id="rId3"/>
    <p:sldMasterId id="2147484123" r:id="rId4"/>
  </p:sldMasterIdLst>
  <p:sldIdLst>
    <p:sldId id="256" r:id="rId5"/>
    <p:sldId id="1830" r:id="rId6"/>
    <p:sldId id="425" r:id="rId7"/>
    <p:sldId id="274" r:id="rId8"/>
    <p:sldId id="257" r:id="rId9"/>
    <p:sldId id="319" r:id="rId10"/>
    <p:sldId id="320" r:id="rId11"/>
    <p:sldId id="1832" r:id="rId12"/>
    <p:sldId id="1831" r:id="rId13"/>
    <p:sldId id="300" r:id="rId14"/>
    <p:sldId id="265" r:id="rId15"/>
    <p:sldId id="259" r:id="rId16"/>
    <p:sldId id="262" r:id="rId17"/>
    <p:sldId id="260" r:id="rId18"/>
    <p:sldId id="304" r:id="rId19"/>
    <p:sldId id="317" r:id="rId20"/>
    <p:sldId id="318" r:id="rId21"/>
    <p:sldId id="301" r:id="rId22"/>
    <p:sldId id="307" r:id="rId23"/>
    <p:sldId id="305" r:id="rId24"/>
    <p:sldId id="306" r:id="rId25"/>
    <p:sldId id="308" r:id="rId26"/>
    <p:sldId id="310" r:id="rId27"/>
    <p:sldId id="313" r:id="rId28"/>
    <p:sldId id="314" r:id="rId29"/>
    <p:sldId id="312" r:id="rId30"/>
    <p:sldId id="295" r:id="rId31"/>
    <p:sldId id="316" r:id="rId32"/>
    <p:sldId id="261" r:id="rId33"/>
    <p:sldId id="288" r:id="rId34"/>
    <p:sldId id="303" r:id="rId35"/>
    <p:sldId id="302" r:id="rId36"/>
    <p:sldId id="315" r:id="rId37"/>
    <p:sldId id="267" r:id="rId38"/>
    <p:sldId id="280" r:id="rId39"/>
    <p:sldId id="1828" r:id="rId40"/>
    <p:sldId id="1829" r:id="rId41"/>
    <p:sldId id="264" r:id="rId42"/>
    <p:sldId id="309" r:id="rId43"/>
    <p:sldId id="25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C463-1E0D-4307-9CDC-4D032E0E162B}">
          <p14:sldIdLst>
            <p14:sldId id="256"/>
            <p14:sldId id="1830"/>
            <p14:sldId id="425"/>
            <p14:sldId id="274"/>
            <p14:sldId id="257"/>
          </p14:sldIdLst>
        </p14:section>
        <p14:section name="Hello ChatGPT" id="{BD19CB40-95E9-43B3-AF60-DD4DFF77FD45}">
          <p14:sldIdLst>
            <p14:sldId id="319"/>
            <p14:sldId id="320"/>
            <p14:sldId id="1832"/>
            <p14:sldId id="1831"/>
            <p14:sldId id="300"/>
          </p14:sldIdLst>
        </p14:section>
        <p14:section name="LMMs" id="{8330A1DA-0253-489E-9E76-985FB08C207F}">
          <p14:sldIdLst>
            <p14:sldId id="265"/>
            <p14:sldId id="259"/>
            <p14:sldId id="262"/>
            <p14:sldId id="260"/>
            <p14:sldId id="304"/>
            <p14:sldId id="317"/>
            <p14:sldId id="318"/>
            <p14:sldId id="301"/>
            <p14:sldId id="307"/>
            <p14:sldId id="305"/>
            <p14:sldId id="306"/>
            <p14:sldId id="308"/>
            <p14:sldId id="310"/>
            <p14:sldId id="313"/>
            <p14:sldId id="314"/>
            <p14:sldId id="312"/>
          </p14:sldIdLst>
        </p14:section>
        <p14:section name="Chat and CoPilots" id="{BFBEA8D2-C58B-44AB-82DD-8E936F3147FD}">
          <p14:sldIdLst>
            <p14:sldId id="295"/>
            <p14:sldId id="316"/>
            <p14:sldId id="261"/>
          </p14:sldIdLst>
        </p14:section>
        <p14:section name="Azure OpenAI Service" id="{EF6177EE-C49F-451E-BE53-3C9EFEBFD0A6}">
          <p14:sldIdLst>
            <p14:sldId id="288"/>
            <p14:sldId id="303"/>
          </p14:sldIdLst>
        </p14:section>
        <p14:section name="Promptflow" id="{7655443C-D838-4123-B355-5A2142C051DE}">
          <p14:sldIdLst>
            <p14:sldId id="302"/>
          </p14:sldIdLst>
        </p14:section>
        <p14:section name="Conclusion" id="{AE72D38D-0BE8-48A1-9935-A7942CC6F4FD}">
          <p14:sldIdLst>
            <p14:sldId id="315"/>
            <p14:sldId id="267"/>
            <p14:sldId id="280"/>
            <p14:sldId id="1828"/>
            <p14:sldId id="1829"/>
            <p14:sldId id="264"/>
            <p14:sldId id="309"/>
          </p14:sldIdLst>
        </p14:section>
        <p14:section name="Appendix" id="{00D16F8D-656F-4B91-9E7D-0B5209C170F1}">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D6"/>
    <a:srgbClr val="060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92" d="100"/>
          <a:sy n="92" d="100"/>
        </p:scale>
        <p:origin x="51" y="447"/>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Engineering drawing&#10;&#10;Description automatically generated">
            <a:extLst>
              <a:ext uri="{FF2B5EF4-FFF2-40B4-BE49-F238E27FC236}">
                <a16:creationId xmlns:a16="http://schemas.microsoft.com/office/drawing/2014/main" id="{A4EF0088-DE92-45AD-884E-C912B711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 y="-753124"/>
            <a:ext cx="12179124" cy="7104489"/>
          </a:xfrm>
          <a:prstGeom prst="rect">
            <a:avLst/>
          </a:prstGeom>
        </p:spPr>
      </p:pic>
      <p:sp>
        <p:nvSpPr>
          <p:cNvPr id="5" name="Rectangle 4">
            <a:extLst>
              <a:ext uri="{FF2B5EF4-FFF2-40B4-BE49-F238E27FC236}">
                <a16:creationId xmlns:a16="http://schemas.microsoft.com/office/drawing/2014/main" id="{E0274B70-D2BF-43FC-A310-C88B686670B6}"/>
              </a:ext>
            </a:extLst>
          </p:cNvPr>
          <p:cNvSpPr/>
          <p:nvPr/>
        </p:nvSpPr>
        <p:spPr>
          <a:xfrm>
            <a:off x="-14182" y="2189948"/>
            <a:ext cx="12164942" cy="2999272"/>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52604"/>
            <a:ext cx="1218882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343256"/>
            <a:ext cx="10058400" cy="2194287"/>
          </a:xfrm>
        </p:spPr>
        <p:txBody>
          <a:bodyPr anchor="b">
            <a:normAutofit/>
          </a:bodyPr>
          <a:lstStyle>
            <a:lvl1pPr algn="l">
              <a:lnSpc>
                <a:spcPct val="85000"/>
              </a:lnSpc>
              <a:defRPr sz="80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100051" y="4668052"/>
            <a:ext cx="10058400" cy="1143000"/>
          </a:xfrm>
        </p:spPr>
        <p:txBody>
          <a:bodyPr lIns="91440" rIns="91440">
            <a:normAutofit/>
          </a:bodyPr>
          <a:lstStyle>
            <a:lvl1pPr marL="0" indent="0" algn="l">
              <a:buNone/>
              <a:defRPr sz="2400" cap="all" spc="200" baseline="0">
                <a:solidFill>
                  <a:srgbClr val="FFC00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p:cNvCxnSpPr/>
          <p:nvPr/>
        </p:nvCxnSpPr>
        <p:spPr>
          <a:xfrm>
            <a:off x="1207658" y="4555832"/>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77201" r="11352"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72682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white"/>
                </a:solidFill>
                <a:effectLst/>
                <a:uLnTx/>
                <a:uFillTx/>
                <a:latin typeface="Verdana" panose="020B0604030504040204"/>
                <a:ea typeface="+mn-ea"/>
                <a:cs typeface="+mn-cs"/>
              </a:rPr>
              <a:t>”</a:t>
            </a:r>
          </a:p>
        </p:txBody>
      </p:sp>
    </p:spTree>
    <p:extLst>
      <p:ext uri="{BB962C8B-B14F-4D97-AF65-F5344CB8AC3E}">
        <p14:creationId xmlns:p14="http://schemas.microsoft.com/office/powerpoint/2010/main" val="183803618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4000808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38591746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3103462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7098203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802146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229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500"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154036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3784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788429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4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98855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5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029503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152821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8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2579357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86206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8909" y="286604"/>
            <a:ext cx="10760364" cy="669645"/>
          </a:xfrm>
        </p:spPr>
        <p:txBody>
          <a:bodyPr/>
          <a:lstStyle>
            <a:lvl1pPr marL="0">
              <a:defRPr>
                <a:latin typeface="+mj-lt"/>
              </a:defRPr>
            </a:lvl1pPr>
          </a:lstStyle>
          <a:p>
            <a:r>
              <a:rPr lang="en-US"/>
              <a:t>Click to edit Master title style</a:t>
            </a:r>
          </a:p>
        </p:txBody>
      </p:sp>
      <p:sp>
        <p:nvSpPr>
          <p:cNvPr id="3" name="Content Placeholder 2"/>
          <p:cNvSpPr>
            <a:spLocks noGrp="1"/>
          </p:cNvSpPr>
          <p:nvPr>
            <p:ph idx="1"/>
          </p:nvPr>
        </p:nvSpPr>
        <p:spPr>
          <a:xfrm>
            <a:off x="1097280" y="1108364"/>
            <a:ext cx="10058400" cy="4793387"/>
          </a:xfrm>
        </p:spPr>
        <p:txBody>
          <a:bodyPr>
            <a:normAutofit/>
          </a:bodyPr>
          <a:lstStyle>
            <a:lvl1pPr>
              <a:spcAft>
                <a:spcPts val="1200"/>
              </a:spcAft>
              <a:defRPr sz="3600">
                <a:latin typeface="+mn-lt"/>
              </a:defRPr>
            </a:lvl1pPr>
            <a:lvl2pPr>
              <a:spcAft>
                <a:spcPts val="1200"/>
              </a:spcAft>
              <a:defRPr sz="3200">
                <a:latin typeface="+mn-lt"/>
              </a:defRPr>
            </a:lvl2pPr>
            <a:lvl3pPr>
              <a:spcAft>
                <a:spcPts val="1200"/>
              </a:spcAft>
              <a:defRPr sz="2400">
                <a:latin typeface="+mn-lt"/>
              </a:defRPr>
            </a:lvl3pPr>
            <a:lvl4pPr>
              <a:spcAft>
                <a:spcPts val="1200"/>
              </a:spcAft>
              <a:defRPr sz="2400">
                <a:latin typeface="+mn-lt"/>
              </a:defRPr>
            </a:lvl4pPr>
            <a:lvl5pPr>
              <a:spcAft>
                <a:spcPts val="1200"/>
              </a:spcAft>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0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0E2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77062" y="2320423"/>
            <a:ext cx="10972800" cy="1575262"/>
          </a:xfrm>
          <a:ln>
            <a:noFill/>
          </a:ln>
        </p:spPr>
        <p:txBody>
          <a:bodyPr/>
          <a:lstStyle>
            <a:lvl1pPr algn="ctr">
              <a:defRPr sz="11455" b="1">
                <a:solidFill>
                  <a:schemeClr val="bg1">
                    <a:lumMod val="95000"/>
                  </a:schemeClr>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377763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000E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85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6432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85419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73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42863"/>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58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998282"/>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432" b="7626"/>
          <a:stretch/>
        </p:blipFill>
        <p:spPr>
          <a:xfrm>
            <a:off x="0" y="0"/>
            <a:ext cx="12192000" cy="6354751"/>
          </a:xfrm>
          <a:prstGeom prst="rect">
            <a:avLst/>
          </a:prstGeom>
        </p:spPr>
      </p:pic>
      <p:sp>
        <p:nvSpPr>
          <p:cNvPr id="2" name="Title 1"/>
          <p:cNvSpPr>
            <a:spLocks noGrp="1"/>
          </p:cNvSpPr>
          <p:nvPr>
            <p:ph type="title" hasCustomPrompt="1"/>
          </p:nvPr>
        </p:nvSpPr>
        <p:spPr>
          <a:xfrm>
            <a:off x="335024" y="2432828"/>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02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80752" y="13415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599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25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73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38909" y="249659"/>
            <a:ext cx="10834254" cy="702302"/>
          </a:xfrm>
        </p:spPr>
        <p:txBody>
          <a:bodyPr/>
          <a:lstStyle>
            <a:lvl1pPr>
              <a:defRPr>
                <a:latin typeface="+mj-lt"/>
              </a:defRPr>
            </a:lvl1pPr>
          </a:lstStyle>
          <a:p>
            <a:r>
              <a:rPr lang="en-US"/>
              <a:t>Click to edit Master title style</a:t>
            </a:r>
          </a:p>
        </p:txBody>
      </p:sp>
      <p:sp>
        <p:nvSpPr>
          <p:cNvPr id="4" name="Content Placeholder 3"/>
          <p:cNvSpPr>
            <a:spLocks noGrp="1"/>
          </p:cNvSpPr>
          <p:nvPr>
            <p:ph sz="half" idx="2"/>
          </p:nvPr>
        </p:nvSpPr>
        <p:spPr>
          <a:xfrm>
            <a:off x="6217920" y="1437403"/>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097279" y="1437402"/>
            <a:ext cx="4937760" cy="47641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54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718" y="1917310"/>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a:xfrm>
            <a:off x="1097280" y="286603"/>
            <a:ext cx="10058400" cy="830997"/>
          </a:xfrm>
        </p:spPr>
        <p:txBody>
          <a:bodyPr/>
          <a:lstStyle/>
          <a:p>
            <a:r>
              <a:rPr lang="en-US"/>
              <a:t>Click to edit Master title style</a:t>
            </a:r>
          </a:p>
        </p:txBody>
      </p:sp>
    </p:spTree>
    <p:extLst>
      <p:ext uri="{BB962C8B-B14F-4D97-AF65-F5344CB8AC3E}">
        <p14:creationId xmlns:p14="http://schemas.microsoft.com/office/powerpoint/2010/main" val="4904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a:t>Click to edit Master text styles</a:t>
            </a:r>
          </a:p>
        </p:txBody>
      </p:sp>
      <p:sp>
        <p:nvSpPr>
          <p:cNvPr id="6" name="Title 5"/>
          <p:cNvSpPr>
            <a:spLocks noGrp="1"/>
          </p:cNvSpPr>
          <p:nvPr>
            <p:ph type="title"/>
          </p:nvPr>
        </p:nvSpPr>
        <p:spPr>
          <a:xfrm>
            <a:off x="1097280" y="286603"/>
            <a:ext cx="10058400" cy="983397"/>
          </a:xfrm>
        </p:spPr>
        <p:txBody>
          <a:bodyPr/>
          <a:lstStyle/>
          <a:p>
            <a:r>
              <a:rPr lang="en-US"/>
              <a:t>Click to edit Master title style</a:t>
            </a:r>
          </a:p>
        </p:txBody>
      </p:sp>
    </p:spTree>
    <p:extLst>
      <p:ext uri="{BB962C8B-B14F-4D97-AF65-F5344CB8AC3E}">
        <p14:creationId xmlns:p14="http://schemas.microsoft.com/office/powerpoint/2010/main" val="290710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3"/>
            <a:ext cx="10972800" cy="1125949"/>
          </a:xfrm>
        </p:spPr>
        <p:txBody>
          <a:bodyPr/>
          <a:lstStyle/>
          <a:p>
            <a:pPr lvl="0"/>
            <a:r>
              <a:rPr lang="en-US"/>
              <a:t>Click to 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761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eftContent">
    <p:spTree>
      <p:nvGrpSpPr>
        <p:cNvPr id="1" name=""/>
        <p:cNvGrpSpPr/>
        <p:nvPr/>
      </p:nvGrpSpPr>
      <p:grpSpPr>
        <a:xfrm>
          <a:off x="0" y="0"/>
          <a:ext cx="0" cy="0"/>
          <a:chOff x="0" y="0"/>
          <a:chExt cx="0" cy="0"/>
        </a:xfrm>
      </p:grpSpPr>
      <p:cxnSp>
        <p:nvCxnSpPr>
          <p:cNvPr id="3" name="Straight Connector 2"/>
          <p:cNvCxnSpPr/>
          <p:nvPr/>
        </p:nvCxnSpPr>
        <p:spPr>
          <a:xfrm>
            <a:off x="6631471" y="1613055"/>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pic>
        <p:nvPicPr>
          <p:cNvPr id="6" name="Picture 5" descr="b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650567"/>
            <a:ext cx="12192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0718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1" y="1613055"/>
            <a:ext cx="5852865" cy="1284198"/>
          </a:xfrm>
        </p:spPr>
        <p:txBody>
          <a:bodyPr/>
          <a:lstStyle>
            <a:lvl1pPr eaLnBrk="1" hangingPunct="1">
              <a:spcBef>
                <a:spcPct val="20000"/>
              </a:spcBef>
              <a:buFont typeface="Wingdings" charset="0"/>
              <a:buChar char="v"/>
              <a:defRPr sz="2667" baseline="0"/>
            </a:lvl1pPr>
          </a:lstStyle>
          <a:p>
            <a:pPr lvl="0"/>
            <a:r>
              <a:rPr lang="en-US"/>
              <a:t>Click to 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6" y="3065151"/>
            <a:ext cx="5732673" cy="7277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xmlns=""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a:t>Picture Goes Here</a:t>
            </a:r>
          </a:p>
        </p:txBody>
      </p:sp>
      <p:sp>
        <p:nvSpPr>
          <p:cNvPr id="8" name="Title 1"/>
          <p:cNvSpPr>
            <a:spLocks noGrp="1"/>
          </p:cNvSpPr>
          <p:nvPr>
            <p:ph type="title"/>
          </p:nvPr>
        </p:nvSpPr>
        <p:spPr>
          <a:xfrm>
            <a:off x="609600" y="338664"/>
            <a:ext cx="8723744" cy="1143000"/>
          </a:xfrm>
        </p:spPr>
        <p:txBody>
          <a:bodyPr/>
          <a:lstStyle/>
          <a:p>
            <a:r>
              <a:rPr lang="en-US"/>
              <a:t>Click to edit Master title style</a:t>
            </a:r>
          </a:p>
        </p:txBody>
      </p:sp>
    </p:spTree>
    <p:extLst>
      <p:ext uri="{BB962C8B-B14F-4D97-AF65-F5344CB8AC3E}">
        <p14:creationId xmlns:p14="http://schemas.microsoft.com/office/powerpoint/2010/main" val="3838712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02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22951" y="2408827"/>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406342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26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Accent Color 3">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6637" y="2428562"/>
            <a:ext cx="10972800" cy="1575262"/>
          </a:xfrm>
          <a:ln>
            <a:noFill/>
          </a:ln>
        </p:spPr>
        <p:txBody>
          <a:bodyPr/>
          <a:lstStyle>
            <a:lvl1pPr algn="ctr">
              <a:defRPr sz="11500" b="1">
                <a:solidFill>
                  <a:schemeClr val="tx1"/>
                </a:solidFill>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2443370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7758" y="2765367"/>
            <a:ext cx="10353762" cy="970450"/>
          </a:xfrm>
        </p:spPr>
        <p:txBody>
          <a:bodyPr>
            <a:noAutofit/>
          </a:bodyPr>
          <a:lstStyle>
            <a:lvl1pPr>
              <a:defRPr sz="11500">
                <a:latin typeface="Calibri" panose="020F0502020204030204" pitchFamily="34" charset="0"/>
                <a:cs typeface="Calibri" panose="020F0502020204030204" pitchFamily="34" charset="0"/>
              </a:defRPr>
            </a:lvl1pPr>
          </a:lstStyle>
          <a:p>
            <a:r>
              <a:rPr lang="en-US"/>
              <a:t>Section Break</a:t>
            </a:r>
          </a:p>
        </p:txBody>
      </p:sp>
    </p:spTree>
    <p:extLst>
      <p:ext uri="{BB962C8B-B14F-4D97-AF65-F5344CB8AC3E}">
        <p14:creationId xmlns:p14="http://schemas.microsoft.com/office/powerpoint/2010/main" val="585339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17220"/>
            <a:ext cx="3147060" cy="5251874"/>
          </a:xfrm>
        </p:spPr>
        <p:txBody>
          <a:bodyPr anchor="ctr">
            <a:normAutofit/>
          </a:bodyPr>
          <a:lstStyle>
            <a:lvl1pPr algn="r">
              <a:defRPr sz="3187">
                <a:solidFill>
                  <a:schemeClr val="bg1">
                    <a:lumMod val="50000"/>
                  </a:schemeClr>
                </a:solidFill>
                <a:latin typeface="+mj-lt"/>
              </a:defRPr>
            </a:lvl1pPr>
            <a:lvl2pPr algn="r">
              <a:defRPr sz="2789">
                <a:solidFill>
                  <a:schemeClr val="bg1">
                    <a:lumMod val="50000"/>
                  </a:schemeClr>
                </a:solidFill>
                <a:latin typeface="+mj-lt"/>
              </a:defRPr>
            </a:lvl2pPr>
            <a:lvl3pPr algn="r">
              <a:defRPr sz="1992">
                <a:solidFill>
                  <a:schemeClr val="bg1">
                    <a:lumMod val="50000"/>
                  </a:schemeClr>
                </a:solidFill>
                <a:latin typeface="+mj-lt"/>
              </a:defRPr>
            </a:lvl3pPr>
            <a:lvl4pPr algn="r">
              <a:defRPr sz="1992">
                <a:solidFill>
                  <a:schemeClr val="bg1">
                    <a:lumMod val="50000"/>
                  </a:schemeClr>
                </a:solidFill>
                <a:latin typeface="+mj-lt"/>
              </a:defRPr>
            </a:lvl4pPr>
            <a:lvl5pPr algn="r">
              <a:defRPr sz="1992">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CFB0E376-236E-4A05-B0A4-A635CBA14650}"/>
              </a:ext>
            </a:extLst>
          </p:cNvPr>
          <p:cNvCxnSpPr>
            <a:cxnSpLocks/>
          </p:cNvCxnSpPr>
          <p:nvPr/>
        </p:nvCxnSpPr>
        <p:spPr>
          <a:xfrm>
            <a:off x="3848100" y="472441"/>
            <a:ext cx="0" cy="568452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2BE4709-64DD-410B-829F-0D710D87116E}"/>
              </a:ext>
            </a:extLst>
          </p:cNvPr>
          <p:cNvSpPr>
            <a:spLocks noGrp="1"/>
          </p:cNvSpPr>
          <p:nvPr>
            <p:ph idx="10"/>
          </p:nvPr>
        </p:nvSpPr>
        <p:spPr>
          <a:xfrm>
            <a:off x="4183382" y="617220"/>
            <a:ext cx="7002778" cy="5251874"/>
          </a:xfrm>
        </p:spPr>
        <p:txBody>
          <a:bodyPr anchor="ctr">
            <a:normAutofit/>
          </a:bodyPr>
          <a:lstStyle>
            <a:lvl1pPr>
              <a:defRPr sz="3586">
                <a:solidFill>
                  <a:schemeClr val="bg1">
                    <a:lumMod val="50000"/>
                  </a:schemeClr>
                </a:solidFill>
                <a:latin typeface="+mn-lt"/>
              </a:defRPr>
            </a:lvl1pPr>
            <a:lvl2pPr marL="324806" indent="0">
              <a:defRPr sz="3187">
                <a:solidFill>
                  <a:schemeClr val="bg1">
                    <a:lumMod val="50000"/>
                  </a:schemeClr>
                </a:solidFill>
                <a:latin typeface="+mn-lt"/>
              </a:defRPr>
            </a:lvl2pPr>
            <a:lvl3pPr marL="642915" indent="0">
              <a:defRPr sz="2391">
                <a:solidFill>
                  <a:schemeClr val="bg1">
                    <a:lumMod val="50000"/>
                  </a:schemeClr>
                </a:solidFill>
                <a:latin typeface="+mn-lt"/>
              </a:defRPr>
            </a:lvl3pPr>
            <a:lvl4pPr marL="967721" indent="0">
              <a:defRPr sz="2391">
                <a:solidFill>
                  <a:schemeClr val="bg1">
                    <a:lumMod val="50000"/>
                  </a:schemeClr>
                </a:solidFill>
                <a:latin typeface="+mn-lt"/>
              </a:defRPr>
            </a:lvl4pPr>
            <a:lvl5pPr marL="1285829" indent="0">
              <a:defRPr sz="2391">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9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0538" y="6566924"/>
            <a:ext cx="337092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99729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48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357761"/>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097280" y="286604"/>
            <a:ext cx="10058400" cy="797130"/>
          </a:xfrm>
        </p:spPr>
        <p:txBody>
          <a:bodyPr/>
          <a:lstStyle/>
          <a:p>
            <a:r>
              <a:rPr lang="en-US"/>
              <a:t>Click to edit Master title style</a:t>
            </a:r>
          </a:p>
        </p:txBody>
      </p:sp>
    </p:spTree>
    <p:extLst>
      <p:ext uri="{BB962C8B-B14F-4D97-AF65-F5344CB8AC3E}">
        <p14:creationId xmlns:p14="http://schemas.microsoft.com/office/powerpoint/2010/main" val="342825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0786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9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18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3" name="Picture 33" descr="winterbranding-image"/>
          <p:cNvPicPr>
            <a:picLocks noChangeAspect="1" noChangeArrowheads="1"/>
          </p:cNvPicPr>
          <p:nvPr/>
        </p:nvPicPr>
        <p:blipFill>
          <a:blip r:embed="rId2"/>
          <a:srcRect/>
          <a:stretch>
            <a:fillRect/>
          </a:stretch>
        </p:blipFill>
        <p:spPr bwMode="auto">
          <a:xfrm>
            <a:off x="2117" y="271463"/>
            <a:ext cx="12189883" cy="1606550"/>
          </a:xfrm>
          <a:prstGeom prst="rect">
            <a:avLst/>
          </a:prstGeom>
          <a:noFill/>
          <a:ln w="9525">
            <a:noFill/>
            <a:miter lim="800000"/>
            <a:headEnd/>
            <a:tailEnd/>
          </a:ln>
        </p:spPr>
      </p:pic>
      <p:pic>
        <p:nvPicPr>
          <p:cNvPr id="4" name="Picture 34" descr="70percent-white"/>
          <p:cNvPicPr>
            <a:picLocks noChangeAspect="1" noChangeArrowheads="1"/>
          </p:cNvPicPr>
          <p:nvPr/>
        </p:nvPicPr>
        <p:blipFill>
          <a:blip r:embed="rId3"/>
          <a:srcRect/>
          <a:stretch>
            <a:fillRect/>
          </a:stretch>
        </p:blipFill>
        <p:spPr bwMode="auto">
          <a:xfrm>
            <a:off x="0" y="1878014"/>
            <a:ext cx="12192000" cy="331787"/>
          </a:xfrm>
          <a:prstGeom prst="rect">
            <a:avLst/>
          </a:prstGeom>
          <a:noFill/>
          <a:ln w="9525">
            <a:noFill/>
            <a:miter lim="800000"/>
            <a:headEnd/>
            <a:tailEnd/>
          </a:ln>
        </p:spPr>
      </p:pic>
      <p:pic>
        <p:nvPicPr>
          <p:cNvPr id="5" name="Picture 38" descr="40persent-white"/>
          <p:cNvPicPr>
            <a:picLocks noChangeAspect="1" noChangeArrowheads="1"/>
          </p:cNvPicPr>
          <p:nvPr/>
        </p:nvPicPr>
        <p:blipFill>
          <a:blip r:embed="rId4"/>
          <a:srcRect/>
          <a:stretch>
            <a:fillRect/>
          </a:stretch>
        </p:blipFill>
        <p:spPr bwMode="auto">
          <a:xfrm>
            <a:off x="2117" y="2209800"/>
            <a:ext cx="12189883" cy="3436938"/>
          </a:xfrm>
          <a:prstGeom prst="rect">
            <a:avLst/>
          </a:prstGeom>
          <a:noFill/>
          <a:ln w="9525">
            <a:noFill/>
            <a:miter lim="800000"/>
            <a:headEnd/>
            <a:tailEnd/>
          </a:ln>
        </p:spPr>
      </p:pic>
      <p:pic>
        <p:nvPicPr>
          <p:cNvPr id="6" name="Picture 41" descr="30persent-white-gradient"/>
          <p:cNvPicPr>
            <a:picLocks noChangeAspect="1" noChangeArrowheads="1"/>
          </p:cNvPicPr>
          <p:nvPr/>
        </p:nvPicPr>
        <p:blipFill>
          <a:blip r:embed="rId5"/>
          <a:srcRect/>
          <a:stretch>
            <a:fillRect/>
          </a:stretch>
        </p:blipFill>
        <p:spPr bwMode="auto">
          <a:xfrm>
            <a:off x="0" y="5648326"/>
            <a:ext cx="12192000" cy="322263"/>
          </a:xfrm>
          <a:prstGeom prst="rect">
            <a:avLst/>
          </a:prstGeom>
          <a:noFill/>
          <a:ln w="9525">
            <a:noFill/>
            <a:miter lim="800000"/>
            <a:headEnd/>
            <a:tailEnd/>
          </a:ln>
        </p:spPr>
      </p:pic>
      <p:pic>
        <p:nvPicPr>
          <p:cNvPr id="7" name="Picture 42" descr="30persent-white-gradient"/>
          <p:cNvPicPr>
            <a:picLocks noChangeAspect="1" noChangeArrowheads="1"/>
          </p:cNvPicPr>
          <p:nvPr/>
        </p:nvPicPr>
        <p:blipFill>
          <a:blip r:embed="rId5"/>
          <a:srcRect/>
          <a:stretch>
            <a:fillRect/>
          </a:stretch>
        </p:blipFill>
        <p:spPr bwMode="auto">
          <a:xfrm>
            <a:off x="0" y="1"/>
            <a:ext cx="12192000" cy="265113"/>
          </a:xfrm>
          <a:prstGeom prst="rect">
            <a:avLst/>
          </a:prstGeom>
          <a:noFill/>
          <a:ln w="9525">
            <a:noFill/>
            <a:miter lim="800000"/>
            <a:headEnd/>
            <a:tailEnd/>
          </a:ln>
        </p:spPr>
      </p:pic>
      <p:sp>
        <p:nvSpPr>
          <p:cNvPr id="8" name="Text Box 5"/>
          <p:cNvSpPr txBox="1">
            <a:spLocks noChangeArrowheads="1"/>
          </p:cNvSpPr>
          <p:nvPr/>
        </p:nvSpPr>
        <p:spPr bwMode="auto">
          <a:xfrm>
            <a:off x="9347200" y="1219201"/>
            <a:ext cx="2641600" cy="584775"/>
          </a:xfrm>
          <a:prstGeom prst="rect">
            <a:avLst/>
          </a:prstGeom>
          <a:noFill/>
          <a:ln w="12700">
            <a:noFill/>
            <a:miter lim="800000"/>
            <a:headEnd/>
            <a:tailEnd/>
          </a:ln>
          <a:effectLst/>
        </p:spPr>
        <p:txBody>
          <a:bodyPr>
            <a:spAutoFit/>
          </a:bodyPr>
          <a:lstStyle/>
          <a:p>
            <a:pPr algn="r">
              <a:spcBef>
                <a:spcPct val="50000"/>
              </a:spcBef>
              <a:defRPr/>
            </a:pPr>
            <a:r>
              <a:rPr lang="en-US" sz="3200">
                <a:effectLst>
                  <a:outerShdw blurRad="38100" dist="38100" dir="2700000" algn="tl">
                    <a:srgbClr val="000000"/>
                  </a:outerShdw>
                </a:effectLst>
              </a:rPr>
              <a:t>Demo</a:t>
            </a:r>
          </a:p>
        </p:txBody>
      </p:sp>
      <p:sp>
        <p:nvSpPr>
          <p:cNvPr id="18471" name="Rectangle 39"/>
          <p:cNvSpPr>
            <a:spLocks noGrp="1" noChangeArrowheads="1"/>
          </p:cNvSpPr>
          <p:nvPr>
            <p:ph type="ctrTitle"/>
          </p:nvPr>
        </p:nvSpPr>
        <p:spPr>
          <a:xfrm>
            <a:off x="609600" y="2514601"/>
            <a:ext cx="11074400" cy="646331"/>
          </a:xfrm>
        </p:spPr>
        <p:txBody>
          <a:bodyPr/>
          <a:lstStyle>
            <a:lvl1pPr algn="l" rtl="0" eaLnBrk="1" fontAlgn="base" hangingPunct="1">
              <a:lnSpc>
                <a:spcPct val="90000"/>
              </a:lnSpc>
              <a:spcBef>
                <a:spcPct val="0"/>
              </a:spcBef>
              <a:spcAft>
                <a:spcPct val="0"/>
              </a:spcAft>
              <a:defRPr lang="en-US" sz="4000" b="1" kern="1200" dirty="0">
                <a:solidFill>
                  <a:schemeClr val="tx1"/>
                </a:solidFill>
                <a:effectLst>
                  <a:outerShdw blurRad="38100" dist="38100" dir="2700000" algn="tl">
                    <a:srgbClr val="000000"/>
                  </a:outerShdw>
                </a:effectLst>
                <a:latin typeface="Arial" charset="0"/>
                <a:ea typeface="+mn-ea"/>
                <a:cs typeface="+mn-cs"/>
              </a:defRPr>
            </a:lvl1pPr>
          </a:lstStyle>
          <a:p>
            <a:r>
              <a:rPr lang="en-US"/>
              <a:t>Click to edit Master title style</a:t>
            </a:r>
          </a:p>
        </p:txBody>
      </p:sp>
    </p:spTree>
    <p:extLst>
      <p:ext uri="{BB962C8B-B14F-4D97-AF65-F5344CB8AC3E}">
        <p14:creationId xmlns:p14="http://schemas.microsoft.com/office/powerpoint/2010/main" val="475663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p:txBody>
          <a:bodyPr rtlCol="0"/>
          <a:lstStyle/>
          <a:p>
            <a:r>
              <a:rPr lang="en-US"/>
              <a:t>Click to edit Master title style</a:t>
            </a:r>
            <a:endParaRPr lang="en-GB"/>
          </a:p>
        </p:txBody>
      </p:sp>
      <p:sp>
        <p:nvSpPr>
          <p:cNvPr id="3" name="Rectangl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68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7"/>
            <a:ext cx="10972800" cy="45251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806" marR="0" lvl="1" indent="0" algn="l" rtl="0">
              <a:spcBef>
                <a:spcPts val="844"/>
              </a:spcBef>
              <a:spcAft>
                <a:spcPts val="0"/>
              </a:spcAft>
              <a:buClr>
                <a:srgbClr val="62ADC4"/>
              </a:buClr>
              <a:buSzPct val="145000"/>
              <a:buFont typeface="Avenir"/>
              <a:buNone/>
              <a:defRPr sz="3094" b="0" i="0" u="none" strike="noStrike" cap="none">
                <a:solidFill>
                  <a:srgbClr val="818181"/>
                </a:solidFill>
                <a:latin typeface="Avenir"/>
                <a:ea typeface="Avenir"/>
                <a:cs typeface="Avenir"/>
                <a:sym typeface="Avenir"/>
              </a:defRPr>
            </a:lvl2pPr>
            <a:lvl3pPr marL="642915"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721"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829" marR="0" lvl="4" indent="0" algn="l" rtl="0">
              <a:spcBef>
                <a:spcPts val="844"/>
              </a:spcBef>
              <a:spcAft>
                <a:spcPts val="0"/>
              </a:spcAft>
              <a:buClr>
                <a:srgbClr val="62ADC4"/>
              </a:buClr>
              <a:buSzPct val="145000"/>
              <a:buFont typeface="Avenir"/>
              <a:buNone/>
              <a:defRPr sz="2250" b="0" i="0" u="none" strike="noStrike" cap="none">
                <a:solidFill>
                  <a:srgbClr val="818181"/>
                </a:solidFill>
                <a:latin typeface="Avenir"/>
                <a:ea typeface="Avenir"/>
                <a:cs typeface="Avenir"/>
                <a:sym typeface="Avenir"/>
              </a:defRPr>
            </a:lvl5pPr>
            <a:lvl6pPr marL="750067" marR="0" lvl="5" indent="-182606"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524" marR="0" lvl="6"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82" marR="0" lvl="7"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439" marR="0" lvl="8" indent="-182605" algn="l" rtl="0">
              <a:spcBef>
                <a:spcPts val="3094"/>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0"/>
            <a:ext cx="10972800" cy="696515"/>
          </a:xfrm>
        </p:spPr>
        <p:txBody>
          <a:bodyPr/>
          <a:lstStyle/>
          <a:p>
            <a:r>
              <a:rPr lang="en-US"/>
              <a:t>Click to edit Master title style</a:t>
            </a:r>
          </a:p>
        </p:txBody>
      </p:sp>
    </p:spTree>
    <p:extLst>
      <p:ext uri="{BB962C8B-B14F-4D97-AF65-F5344CB8AC3E}">
        <p14:creationId xmlns:p14="http://schemas.microsoft.com/office/powerpoint/2010/main" val="102673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lt Title and Content - Benko">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609600" y="580430"/>
            <a:ext cx="10219764" cy="696515"/>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4640" b="0" i="0" u="none" strike="noStrike" cap="none">
                <a:solidFill>
                  <a:srgbClr val="1B7ABC"/>
                </a:solidFill>
                <a:latin typeface="Avenir"/>
                <a:ea typeface="Avenir"/>
                <a:cs typeface="Avenir"/>
                <a:sym typeface="Avenir"/>
              </a:defRPr>
            </a:lvl1pPr>
            <a:lvl2pPr marL="0" marR="0" lvl="1" indent="0" algn="l" rtl="0">
              <a:spcBef>
                <a:spcPts val="0"/>
              </a:spcBef>
              <a:spcAft>
                <a:spcPts val="0"/>
              </a:spcAft>
              <a:buNone/>
              <a:defRPr sz="3797" b="0" i="0" u="none" strike="noStrike" cap="none">
                <a:solidFill>
                  <a:srgbClr val="1B7ABC"/>
                </a:solidFill>
                <a:latin typeface="Avenir"/>
                <a:ea typeface="Avenir"/>
                <a:cs typeface="Avenir"/>
                <a:sym typeface="Avenir"/>
              </a:defRPr>
            </a:lvl2pPr>
            <a:lvl3pPr marL="0" marR="0" lvl="2" indent="0" algn="l" rtl="0">
              <a:spcBef>
                <a:spcPts val="0"/>
              </a:spcBef>
              <a:spcAft>
                <a:spcPts val="0"/>
              </a:spcAft>
              <a:buNone/>
              <a:defRPr sz="3797" b="0" i="0" u="none" strike="noStrike" cap="none">
                <a:solidFill>
                  <a:srgbClr val="1B7ABC"/>
                </a:solidFill>
                <a:latin typeface="Avenir"/>
                <a:ea typeface="Avenir"/>
                <a:cs typeface="Avenir"/>
                <a:sym typeface="Avenir"/>
              </a:defRPr>
            </a:lvl3pPr>
            <a:lvl4pPr marL="0" marR="0" lvl="3" indent="0" algn="l" rtl="0">
              <a:spcBef>
                <a:spcPts val="0"/>
              </a:spcBef>
              <a:spcAft>
                <a:spcPts val="0"/>
              </a:spcAft>
              <a:buNone/>
              <a:defRPr sz="3797" b="0" i="0" u="none" strike="noStrike" cap="none">
                <a:solidFill>
                  <a:srgbClr val="1B7ABC"/>
                </a:solidFill>
                <a:latin typeface="Avenir"/>
                <a:ea typeface="Avenir"/>
                <a:cs typeface="Avenir"/>
                <a:sym typeface="Avenir"/>
              </a:defRPr>
            </a:lvl4pPr>
            <a:lvl5pPr marL="0" marR="0" lvl="4" indent="0" algn="l" rtl="0">
              <a:spcBef>
                <a:spcPts val="0"/>
              </a:spcBef>
              <a:spcAft>
                <a:spcPts val="0"/>
              </a:spcAft>
              <a:buNone/>
              <a:defRPr sz="3797" b="0" i="0" u="none" strike="noStrike" cap="none">
                <a:solidFill>
                  <a:srgbClr val="1B7ABC"/>
                </a:solidFill>
                <a:latin typeface="Avenir"/>
                <a:ea typeface="Avenir"/>
                <a:cs typeface="Avenir"/>
                <a:sym typeface="Avenir"/>
              </a:defRPr>
            </a:lvl5pPr>
            <a:lvl6pPr marL="321457" marR="0" lvl="5" indent="0" algn="l" rtl="0">
              <a:spcBef>
                <a:spcPts val="0"/>
              </a:spcBef>
              <a:spcAft>
                <a:spcPts val="0"/>
              </a:spcAft>
              <a:buNone/>
              <a:defRPr sz="3797" b="0" i="0" u="none" strike="noStrike" cap="none">
                <a:solidFill>
                  <a:srgbClr val="1B7ABC"/>
                </a:solidFill>
                <a:latin typeface="Avenir"/>
                <a:ea typeface="Avenir"/>
                <a:cs typeface="Avenir"/>
                <a:sym typeface="Avenir"/>
              </a:defRPr>
            </a:lvl6pPr>
            <a:lvl7pPr marL="642915" marR="0" lvl="6" indent="0" algn="l" rtl="0">
              <a:spcBef>
                <a:spcPts val="0"/>
              </a:spcBef>
              <a:spcAft>
                <a:spcPts val="0"/>
              </a:spcAft>
              <a:buNone/>
              <a:defRPr sz="3797" b="0" i="0" u="none" strike="noStrike" cap="none">
                <a:solidFill>
                  <a:srgbClr val="1B7ABC"/>
                </a:solidFill>
                <a:latin typeface="Avenir"/>
                <a:ea typeface="Avenir"/>
                <a:cs typeface="Avenir"/>
                <a:sym typeface="Avenir"/>
              </a:defRPr>
            </a:lvl7pPr>
            <a:lvl8pPr marL="964372" marR="0" lvl="7" indent="0" algn="l" rtl="0">
              <a:spcBef>
                <a:spcPts val="0"/>
              </a:spcBef>
              <a:spcAft>
                <a:spcPts val="0"/>
              </a:spcAft>
              <a:buNone/>
              <a:defRPr sz="3797" b="0" i="0" u="none" strike="noStrike" cap="none">
                <a:solidFill>
                  <a:srgbClr val="1B7ABC"/>
                </a:solidFill>
                <a:latin typeface="Avenir"/>
                <a:ea typeface="Avenir"/>
                <a:cs typeface="Avenir"/>
                <a:sym typeface="Avenir"/>
              </a:defRPr>
            </a:lvl8pPr>
            <a:lvl9pPr marL="1285829" marR="0" lvl="8" indent="0" algn="l" rtl="0">
              <a:spcBef>
                <a:spcPts val="0"/>
              </a:spcBef>
              <a:spcAft>
                <a:spcPts val="0"/>
              </a:spcAft>
              <a:buNone/>
              <a:defRPr sz="3797" b="0" i="0" u="none" strike="noStrike" cap="none">
                <a:solidFill>
                  <a:srgbClr val="1B7ABC"/>
                </a:solidFill>
                <a:latin typeface="Avenir"/>
                <a:ea typeface="Avenir"/>
                <a:cs typeface="Avenir"/>
                <a:sym typeface="Avenir"/>
              </a:defRPr>
            </a:lvl9pPr>
          </a:lstStyle>
          <a:p>
            <a:r>
              <a:rPr lang="en-US"/>
              <a:t>Click to edit Master title style</a:t>
            </a:r>
            <a:endParaRPr/>
          </a:p>
        </p:txBody>
      </p:sp>
      <p:sp>
        <p:nvSpPr>
          <p:cNvPr id="5" name="Content Placeholder 2">
            <a:extLst>
              <a:ext uri="{FF2B5EF4-FFF2-40B4-BE49-F238E27FC236}">
                <a16:creationId xmlns:a16="http://schemas.microsoft.com/office/drawing/2014/main" id="{95BBA65A-609E-45E8-9305-C8E9E34AFF08}"/>
              </a:ext>
            </a:extLst>
          </p:cNvPr>
          <p:cNvSpPr>
            <a:spLocks noGrp="1"/>
          </p:cNvSpPr>
          <p:nvPr>
            <p:ph idx="11"/>
          </p:nvPr>
        </p:nvSpPr>
        <p:spPr>
          <a:xfrm>
            <a:off x="609601" y="1600646"/>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D53C6CB-66CD-40AF-A972-D8CDC44FD637}"/>
              </a:ext>
            </a:extLst>
          </p:cNvPr>
          <p:cNvSpPr>
            <a:spLocks noGrp="1"/>
          </p:cNvSpPr>
          <p:nvPr>
            <p:ph idx="12"/>
          </p:nvPr>
        </p:nvSpPr>
        <p:spPr>
          <a:xfrm>
            <a:off x="6015959" y="1614592"/>
            <a:ext cx="4926706" cy="4525118"/>
          </a:xfrm>
        </p:spPr>
        <p:txBody>
          <a:bodyPr anchor="t">
            <a:normAutofit/>
          </a:bodyPr>
          <a:lstStyle>
            <a:lvl1pPr>
              <a:defRPr sz="3586">
                <a:solidFill>
                  <a:schemeClr val="bg1">
                    <a:lumMod val="50000"/>
                  </a:schemeClr>
                </a:solidFill>
                <a:latin typeface="Avenir"/>
              </a:defRPr>
            </a:lvl1pPr>
            <a:lvl2pPr marL="324806" indent="0">
              <a:defRPr sz="3187">
                <a:solidFill>
                  <a:schemeClr val="bg1">
                    <a:lumMod val="50000"/>
                  </a:schemeClr>
                </a:solidFill>
                <a:latin typeface="Avenir"/>
              </a:defRPr>
            </a:lvl2pPr>
            <a:lvl3pPr marL="642915" indent="0">
              <a:defRPr sz="2391">
                <a:solidFill>
                  <a:schemeClr val="bg1">
                    <a:lumMod val="50000"/>
                  </a:schemeClr>
                </a:solidFill>
                <a:latin typeface="Avenir"/>
              </a:defRPr>
            </a:lvl3pPr>
            <a:lvl4pPr marL="967721" indent="0">
              <a:defRPr sz="2391">
                <a:solidFill>
                  <a:schemeClr val="bg1">
                    <a:lumMod val="50000"/>
                  </a:schemeClr>
                </a:solidFill>
                <a:latin typeface="Avenir"/>
              </a:defRPr>
            </a:lvl4pPr>
            <a:lvl5pPr marL="1285829" indent="0">
              <a:defRPr sz="2391">
                <a:solidFill>
                  <a:schemeClr val="bg1">
                    <a:lumMod val="50000"/>
                  </a:schemeClr>
                </a:solidFill>
                <a:latin typeface="Aveni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594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
        <p:nvSpPr>
          <p:cNvPr id="3" name="Shape 853">
            <a:extLst>
              <a:ext uri="{FF2B5EF4-FFF2-40B4-BE49-F238E27FC236}">
                <a16:creationId xmlns:a16="http://schemas.microsoft.com/office/drawing/2014/main" id="{7A149B78-4409-490F-87FF-9C759D172864}"/>
              </a:ext>
            </a:extLst>
          </p:cNvPr>
          <p:cNvSpPr/>
          <p:nvPr/>
        </p:nvSpPr>
        <p:spPr>
          <a:xfrm>
            <a:off x="1001696" y="477226"/>
            <a:ext cx="1783976" cy="1777008"/>
          </a:xfrm>
          <a:prstGeom prst="ellipse">
            <a:avLst/>
          </a:prstGeom>
          <a:solidFill>
            <a:srgbClr val="0070C0"/>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4" name="Shape 854">
            <a:extLst>
              <a:ext uri="{FF2B5EF4-FFF2-40B4-BE49-F238E27FC236}">
                <a16:creationId xmlns:a16="http://schemas.microsoft.com/office/drawing/2014/main" id="{324E063C-9B4C-49AC-8B7A-84DD6EDB15F5}"/>
              </a:ext>
            </a:extLst>
          </p:cNvPr>
          <p:cNvSpPr/>
          <p:nvPr/>
        </p:nvSpPr>
        <p:spPr>
          <a:xfrm>
            <a:off x="3198049" y="477226"/>
            <a:ext cx="1783976" cy="1777008"/>
          </a:xfrm>
          <a:prstGeom prst="ellipse">
            <a:avLst/>
          </a:prstGeom>
          <a:solidFill>
            <a:srgbClr val="22BAA8"/>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5" name="Shape 855">
            <a:extLst>
              <a:ext uri="{FF2B5EF4-FFF2-40B4-BE49-F238E27FC236}">
                <a16:creationId xmlns:a16="http://schemas.microsoft.com/office/drawing/2014/main" id="{020B1A3C-ACF4-48DE-A29D-B98895048D11}"/>
              </a:ext>
            </a:extLst>
          </p:cNvPr>
          <p:cNvSpPr/>
          <p:nvPr/>
        </p:nvSpPr>
        <p:spPr>
          <a:xfrm>
            <a:off x="5385437" y="477226"/>
            <a:ext cx="1783976" cy="1777008"/>
          </a:xfrm>
          <a:prstGeom prst="ellipse">
            <a:avLst/>
          </a:prstGeom>
          <a:solidFill>
            <a:srgbClr val="FB9823"/>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6" name="Shape 856">
            <a:extLst>
              <a:ext uri="{FF2B5EF4-FFF2-40B4-BE49-F238E27FC236}">
                <a16:creationId xmlns:a16="http://schemas.microsoft.com/office/drawing/2014/main" id="{1FABA512-58D1-40EF-A875-876C71F1B663}"/>
              </a:ext>
            </a:extLst>
          </p:cNvPr>
          <p:cNvSpPr/>
          <p:nvPr/>
        </p:nvSpPr>
        <p:spPr>
          <a:xfrm>
            <a:off x="7572825" y="477226"/>
            <a:ext cx="1783976" cy="1777008"/>
          </a:xfrm>
          <a:prstGeom prst="ellipse">
            <a:avLst/>
          </a:prstGeom>
          <a:solidFill>
            <a:srgbClr val="4A5599"/>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
        <p:nvSpPr>
          <p:cNvPr id="7" name="Shape 857">
            <a:extLst>
              <a:ext uri="{FF2B5EF4-FFF2-40B4-BE49-F238E27FC236}">
                <a16:creationId xmlns:a16="http://schemas.microsoft.com/office/drawing/2014/main" id="{ADD5A0A0-833C-4BAB-81A0-6C78B31778CB}"/>
              </a:ext>
            </a:extLst>
          </p:cNvPr>
          <p:cNvSpPr/>
          <p:nvPr/>
        </p:nvSpPr>
        <p:spPr>
          <a:xfrm>
            <a:off x="9760214" y="477226"/>
            <a:ext cx="1783976" cy="1777008"/>
          </a:xfrm>
          <a:prstGeom prst="ellipse">
            <a:avLst/>
          </a:prstGeom>
          <a:solidFill>
            <a:srgbClr val="B4B4B4"/>
          </a:solidFill>
          <a:ln>
            <a:noFill/>
          </a:ln>
        </p:spPr>
        <p:txBody>
          <a:bodyPr lIns="0" tIns="0" rIns="0" bIns="0" anchor="t" anchorCtr="0">
            <a:noAutofit/>
          </a:bodyPr>
          <a:lstStyle/>
          <a:p>
            <a:pPr marL="0" marR="0" lvl="0" indent="0" algn="ctr" rtl="0">
              <a:lnSpc>
                <a:spcPct val="100000"/>
              </a:lnSpc>
              <a:spcBef>
                <a:spcPts val="0"/>
              </a:spcBef>
              <a:spcAft>
                <a:spcPts val="0"/>
              </a:spcAft>
              <a:buNone/>
            </a:pPr>
            <a:endParaRPr sz="2812" b="0" i="0" u="none">
              <a:solidFill>
                <a:schemeClr val="dk1"/>
              </a:solidFill>
              <a:latin typeface="+mn-lt"/>
              <a:ea typeface="Gill Sans"/>
              <a:cs typeface="Gill Sans"/>
              <a:sym typeface="Gill Sans"/>
            </a:endParaRPr>
          </a:p>
        </p:txBody>
      </p:sp>
    </p:spTree>
    <p:extLst>
      <p:ext uri="{BB962C8B-B14F-4D97-AF65-F5344CB8AC3E}">
        <p14:creationId xmlns:p14="http://schemas.microsoft.com/office/powerpoint/2010/main" val="1081861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a:t>Click to edit Master title style</a:t>
            </a:r>
          </a:p>
        </p:txBody>
      </p:sp>
      <p:sp>
        <p:nvSpPr>
          <p:cNvPr id="3" name="Text Placeholder 2"/>
          <p:cNvSpPr>
            <a:spLocks noGrp="1"/>
          </p:cNvSpPr>
          <p:nvPr>
            <p:ph type="body" idx="1"/>
          </p:nvPr>
        </p:nvSpPr>
        <p:spPr>
          <a:xfrm>
            <a:off x="109728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100381"/>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36662"/>
            <a:ext cx="4937760" cy="427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38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175552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1_Custom Layout">
    <p:bg>
      <p:bgPr>
        <a:solidFill>
          <a:srgbClr val="22B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01936" y="2904703"/>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981880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2_Custom Layout">
    <p:bg>
      <p:bgPr>
        <a:solidFill>
          <a:srgbClr val="FB98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71544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Custom Layout">
    <p:bg>
      <p:bgPr>
        <a:solidFill>
          <a:srgbClr val="4A55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494676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3446299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bg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889252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6_Custom Layout">
    <p:bg>
      <p:bgPr>
        <a:solidFill>
          <a:srgbClr val="B4B4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4947-8186-4158-9EF6-F4EFC4F0477A}"/>
              </a:ext>
            </a:extLst>
          </p:cNvPr>
          <p:cNvSpPr>
            <a:spLocks noGrp="1"/>
          </p:cNvSpPr>
          <p:nvPr>
            <p:ph type="title" hasCustomPrompt="1"/>
          </p:nvPr>
        </p:nvSpPr>
        <p:spPr>
          <a:xfrm>
            <a:off x="814760" y="2857867"/>
            <a:ext cx="10729430" cy="1142267"/>
          </a:xfrm>
          <a:ln>
            <a:noFill/>
          </a:ln>
        </p:spPr>
        <p:txBody>
          <a:bodyPr/>
          <a:lstStyle>
            <a:lvl1pPr algn="ctr">
              <a:defRPr sz="11671" b="1">
                <a:solidFill>
                  <a:schemeClr val="tx1"/>
                </a:solidFill>
                <a:latin typeface="Arial Rounded MT Bold" panose="020F0704030504030204" pitchFamily="34" charset="0"/>
              </a:defRPr>
            </a:lvl1pPr>
          </a:lstStyle>
          <a:p>
            <a:r>
              <a:rPr lang="en-US"/>
              <a:t>Section</a:t>
            </a:r>
          </a:p>
        </p:txBody>
      </p:sp>
    </p:spTree>
    <p:extLst>
      <p:ext uri="{BB962C8B-B14F-4D97-AF65-F5344CB8AC3E}">
        <p14:creationId xmlns:p14="http://schemas.microsoft.com/office/powerpoint/2010/main" val="606319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858201"/>
          </a:xfrm>
        </p:spPr>
        <p:txBody>
          <a:bodyPr/>
          <a:lstStyle>
            <a:lvl1pPr marL="0" indent="0">
              <a:buNone/>
              <a:defRPr>
                <a:gradFill>
                  <a:gsLst>
                    <a:gs pos="20354">
                      <a:schemeClr val="tx2"/>
                    </a:gs>
                    <a:gs pos="40000">
                      <a:schemeClr val="tx2"/>
                    </a:gs>
                  </a:gsLst>
                  <a:lin ang="5400000" scaled="0"/>
                </a:gradFill>
              </a:defRPr>
            </a:lvl1pPr>
            <a:lvl2pPr marL="0" indent="0">
              <a:buFontTx/>
              <a:buNone/>
              <a:defRPr sz="1953"/>
            </a:lvl2pPr>
            <a:lvl3pPr marL="223201" indent="0">
              <a:buNone/>
              <a:defRPr/>
            </a:lvl3pPr>
            <a:lvl4pPr marL="446401" indent="0">
              <a:buNone/>
              <a:defRPr/>
            </a:lvl4pPr>
            <a:lvl5pPr marL="6696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38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de and Descri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6"/>
            <a:ext cx="11346611" cy="670045"/>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sz="half" idx="1"/>
          </p:nvPr>
        </p:nvSpPr>
        <p:spPr>
          <a:xfrm>
            <a:off x="442824" y="1167443"/>
            <a:ext cx="4019909" cy="5492149"/>
          </a:xfrm>
          <a:solidFill>
            <a:schemeClr val="bg1">
              <a:lumMod val="50000"/>
            </a:schemeClr>
          </a:solidFill>
        </p:spPr>
        <p:txBody>
          <a:bodyPr anchor="ctr"/>
          <a:lstStyle>
            <a:lvl1pPr>
              <a:defRPr sz="2391">
                <a:solidFill>
                  <a:schemeClr val="bg2"/>
                </a:solidFill>
              </a:defRPr>
            </a:lvl1pPr>
            <a:lvl2pPr>
              <a:defRPr sz="1992">
                <a:solidFill>
                  <a:schemeClr val="bg2"/>
                </a:solidFill>
              </a:defRPr>
            </a:lvl2pPr>
            <a:lvl3pPr>
              <a:defRPr sz="1793">
                <a:solidFill>
                  <a:schemeClr val="bg2"/>
                </a:solidFill>
              </a:defRPr>
            </a:lvl3pPr>
            <a:lvl4pPr>
              <a:defRPr sz="1594">
                <a:solidFill>
                  <a:schemeClr val="bg2"/>
                </a:solidFill>
              </a:defRPr>
            </a:lvl4pPr>
            <a:lvl5pPr>
              <a:defRPr sz="159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ounded Rectangle 3"/>
          <p:cNvSpPr/>
          <p:nvPr/>
        </p:nvSpPr>
        <p:spPr>
          <a:xfrm>
            <a:off x="4462733" y="1167443"/>
            <a:ext cx="7326702" cy="2969720"/>
          </a:xfrm>
          <a:prstGeom prst="roundRect">
            <a:avLst>
              <a:gd name="adj" fmla="val 241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66"/>
          </a:p>
        </p:txBody>
      </p:sp>
      <p:sp>
        <p:nvSpPr>
          <p:cNvPr id="8" name="Content Placeholder 2"/>
          <p:cNvSpPr>
            <a:spLocks noGrp="1"/>
          </p:cNvSpPr>
          <p:nvPr>
            <p:ph idx="13"/>
          </p:nvPr>
        </p:nvSpPr>
        <p:spPr>
          <a:xfrm>
            <a:off x="4462732" y="1167443"/>
            <a:ext cx="7326702" cy="5492149"/>
          </a:xfrm>
          <a:solidFill>
            <a:schemeClr val="bg1">
              <a:lumMod val="95000"/>
            </a:schemeClr>
          </a:solidFill>
        </p:spPr>
        <p:txBody>
          <a:bodyPr anchor="ctr">
            <a:normAutofit/>
          </a:bodyPr>
          <a:lstStyle>
            <a:lvl1pPr marL="0" indent="0">
              <a:lnSpc>
                <a:spcPct val="90000"/>
              </a:lnSpc>
              <a:buNone/>
              <a:defRPr sz="1594">
                <a:latin typeface="Lucida Console" panose="020B0609040504020204" pitchFamily="49" charset="0"/>
              </a:defRPr>
            </a:lvl1pPr>
            <a:lvl2pPr marL="455408" indent="0">
              <a:lnSpc>
                <a:spcPct val="90000"/>
              </a:lnSpc>
              <a:buNone/>
              <a:defRPr sz="1594">
                <a:latin typeface="Lucida Console" panose="020B0609040504020204" pitchFamily="49" charset="0"/>
              </a:defRPr>
            </a:lvl2pPr>
            <a:lvl3pPr marL="910817" indent="0">
              <a:lnSpc>
                <a:spcPct val="90000"/>
              </a:lnSpc>
              <a:buNone/>
              <a:defRPr sz="1594">
                <a:latin typeface="Lucida Console" panose="020B0609040504020204" pitchFamily="49" charset="0"/>
              </a:defRPr>
            </a:lvl3pPr>
            <a:lvl4pPr marL="1366226" indent="0">
              <a:lnSpc>
                <a:spcPct val="90000"/>
              </a:lnSpc>
              <a:buNone/>
              <a:defRPr sz="1594">
                <a:latin typeface="Lucida Console" panose="020B0609040504020204" pitchFamily="49" charset="0"/>
              </a:defRPr>
            </a:lvl4pPr>
            <a:lvl5pPr marL="1821634" indent="0">
              <a:lnSpc>
                <a:spcPct val="90000"/>
              </a:lnSpc>
              <a:buNone/>
              <a:defRPr sz="1594">
                <a:latin typeface="Lucida Console" panose="020B0609040504020204" pitchFamily="49"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41137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Only - dark blue">
    <p:bg>
      <p:bgPr>
        <a:solidFill>
          <a:srgbClr val="4A5599"/>
        </a:solidFill>
        <a:effectLst/>
      </p:bgPr>
    </p:bg>
    <p:spTree>
      <p:nvGrpSpPr>
        <p:cNvPr id="1" name=""/>
        <p:cNvGrpSpPr/>
        <p:nvPr/>
      </p:nvGrpSpPr>
      <p:grpSpPr>
        <a:xfrm>
          <a:off x="0" y="0"/>
          <a:ext cx="0" cy="0"/>
          <a:chOff x="0" y="0"/>
          <a:chExt cx="0" cy="0"/>
        </a:xfrm>
      </p:grpSpPr>
      <p:sp>
        <p:nvSpPr>
          <p:cNvPr id="5" name="Rectangle 4"/>
          <p:cNvSpPr/>
          <p:nvPr/>
        </p:nvSpPr>
        <p:spPr>
          <a:xfrm>
            <a:off x="0" y="-1"/>
            <a:ext cx="4876800"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4"/>
          </a:p>
        </p:txBody>
      </p:sp>
      <p:sp>
        <p:nvSpPr>
          <p:cNvPr id="2" name="Title 1"/>
          <p:cNvSpPr>
            <a:spLocks noGrp="1"/>
          </p:cNvSpPr>
          <p:nvPr>
            <p:ph type="title" hasCustomPrompt="1"/>
          </p:nvPr>
        </p:nvSpPr>
        <p:spPr>
          <a:xfrm>
            <a:off x="379720" y="533400"/>
            <a:ext cx="4097511" cy="1371600"/>
          </a:xfrm>
        </p:spPr>
        <p:txBody>
          <a:bodyPr>
            <a:noAutofit/>
          </a:bodyPr>
          <a:lstStyle>
            <a:lvl1pPr algn="ctr">
              <a:defRPr sz="9562">
                <a:solidFill>
                  <a:schemeClr val="bg1"/>
                </a:solidFill>
                <a:latin typeface="Arial Rounded MT Bold" panose="020F0704030504030204" pitchFamily="34" charset="0"/>
              </a:defRPr>
            </a:lvl1pPr>
          </a:lstStyle>
          <a:p>
            <a:r>
              <a:rPr lang="en-US"/>
              <a:t>DEMO</a:t>
            </a:r>
          </a:p>
        </p:txBody>
      </p:sp>
      <p:sp>
        <p:nvSpPr>
          <p:cNvPr id="4" name="Content Placeholder 3"/>
          <p:cNvSpPr>
            <a:spLocks noGrp="1"/>
          </p:cNvSpPr>
          <p:nvPr>
            <p:ph sz="half" idx="2" hasCustomPrompt="1"/>
          </p:nvPr>
        </p:nvSpPr>
        <p:spPr>
          <a:xfrm>
            <a:off x="609600" y="2292350"/>
            <a:ext cx="3867630" cy="3575050"/>
          </a:xfrm>
        </p:spPr>
        <p:txBody>
          <a:bodyPr/>
          <a:lstStyle>
            <a:lvl1pPr>
              <a:defRPr sz="2391">
                <a:solidFill>
                  <a:schemeClr val="bg1"/>
                </a:solidFill>
              </a:defRPr>
            </a:lvl1pPr>
            <a:lvl2pPr marL="321457"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5D4FA1F1-9E59-471C-91B0-B7768A4037D5}"/>
              </a:ext>
            </a:extLst>
          </p:cNvPr>
          <p:cNvSpPr>
            <a:spLocks noGrp="1"/>
          </p:cNvSpPr>
          <p:nvPr>
            <p:ph sz="half" idx="10" hasCustomPrompt="1"/>
          </p:nvPr>
        </p:nvSpPr>
        <p:spPr>
          <a:xfrm>
            <a:off x="5256520" y="449036"/>
            <a:ext cx="6249680" cy="5939518"/>
          </a:xfrm>
        </p:spPr>
        <p:txBody>
          <a:bodyPr/>
          <a:lstStyle>
            <a:lvl1pPr>
              <a:defRPr sz="2391">
                <a:solidFill>
                  <a:schemeClr val="bg1"/>
                </a:solidFill>
              </a:defRPr>
            </a:lvl1pPr>
            <a:lvl2pPr marL="284624" indent="0">
              <a:defRPr sz="1992">
                <a:solidFill>
                  <a:schemeClr val="bg1"/>
                </a:solidFill>
              </a:defRPr>
            </a:lvl2pPr>
            <a:lvl3pPr marL="642915" indent="0">
              <a:defRPr sz="1793">
                <a:solidFill>
                  <a:schemeClr val="bg1"/>
                </a:solidFill>
              </a:defRPr>
            </a:lvl3pPr>
            <a:lvl4pPr>
              <a:defRPr sz="1594"/>
            </a:lvl4pPr>
            <a:lvl5pPr>
              <a:defRPr sz="1594"/>
            </a:lvl5pPr>
            <a:lvl6pPr>
              <a:defRPr sz="1594"/>
            </a:lvl6pPr>
            <a:lvl7pPr>
              <a:defRPr sz="1594"/>
            </a:lvl7pPr>
            <a:lvl8pPr>
              <a:defRPr sz="1594"/>
            </a:lvl8pPr>
            <a:lvl9pPr>
              <a:defRPr sz="1594"/>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934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78597"/>
          </a:xfrm>
        </p:spPr>
        <p:txBody>
          <a:bodyPr/>
          <a:lstStyle/>
          <a:p>
            <a:r>
              <a:rPr lang="en-US"/>
              <a:t>Click to edit Master title style</a:t>
            </a:r>
          </a:p>
        </p:txBody>
      </p:sp>
    </p:spTree>
    <p:extLst>
      <p:ext uri="{BB962C8B-B14F-4D97-AF65-F5344CB8AC3E}">
        <p14:creationId xmlns:p14="http://schemas.microsoft.com/office/powerpoint/2010/main" val="437007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67200" y="1761067"/>
            <a:ext cx="7459288" cy="3395132"/>
          </a:xfrm>
        </p:spPr>
        <p:txBody>
          <a:bodyPr anchor="ctr"/>
          <a:lstStyle>
            <a:lvl1pPr algn="ctr">
              <a:defRPr sz="4000" b="0" cap="none"/>
            </a:lvl1pPr>
          </a:lstStyle>
          <a:p>
            <a:r>
              <a:rPr lang="en-US" dirty="0"/>
              <a:t>Click to edit Master title style</a:t>
            </a:r>
          </a:p>
        </p:txBody>
      </p:sp>
      <p:sp>
        <p:nvSpPr>
          <p:cNvPr id="4" name="Date Placeholder 3"/>
          <p:cNvSpPr>
            <a:spLocks noGrp="1"/>
          </p:cNvSpPr>
          <p:nvPr>
            <p:ph type="dt" sz="half" idx="10"/>
          </p:nvPr>
        </p:nvSpPr>
        <p:spPr/>
        <p:txBody>
          <a:bodyPr/>
          <a:lstStyle/>
          <a:p>
            <a:pPr defTabSz="457189">
              <a:defRPr/>
            </a:pPr>
            <a:fld id="{48A87A34-81AB-432B-8DAE-1953F412C126}" type="datetimeFigureOut">
              <a:rPr lang="en-US" smtClean="0">
                <a:solidFill>
                  <a:prstClr val="white">
                    <a:lumMod val="95000"/>
                  </a:prstClr>
                </a:solidFill>
                <a:effectLst>
                  <a:outerShdw blurRad="50800" dist="38100" dir="2700000" algn="tl" rotWithShape="0">
                    <a:prstClr val="black">
                      <a:alpha val="43000"/>
                    </a:prstClr>
                  </a:outerShdw>
                </a:effectLst>
              </a:rPr>
              <a:pPr defTabSz="457189">
                <a:defRPr/>
              </a:pPr>
              <a:t>10/2/2023</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pPr defTabSz="457189">
              <a:defRPr/>
            </a:pPr>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pPr defTabSz="457189">
              <a:defRPr/>
            </a:pPr>
            <a:fld id="{6D22F896-40B5-4ADD-8801-0D06FADFA095}" type="slidenum">
              <a:rPr lang="en-US" smtClean="0">
                <a:solidFill>
                  <a:prstClr val="white">
                    <a:lumMod val="95000"/>
                  </a:prstClr>
                </a:solidFill>
                <a:effectLst>
                  <a:outerShdw blurRad="50800" dist="38100" dir="2700000" algn="tl" rotWithShape="0">
                    <a:prstClr val="black">
                      <a:alpha val="43000"/>
                    </a:prstClr>
                  </a:outerShdw>
                </a:effectLst>
              </a:rPr>
              <a:pPr defTabSz="457189">
                <a:def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TextBox 6">
            <a:extLst>
              <a:ext uri="{FF2B5EF4-FFF2-40B4-BE49-F238E27FC236}">
                <a16:creationId xmlns:a16="http://schemas.microsoft.com/office/drawing/2014/main" id="{B9DFD6EC-3F92-0D00-3160-FA87F6D7267F}"/>
              </a:ext>
            </a:extLst>
          </p:cNvPr>
          <p:cNvSpPr txBox="1"/>
          <p:nvPr userDrawn="1"/>
        </p:nvSpPr>
        <p:spPr>
          <a:xfrm>
            <a:off x="609600" y="787400"/>
            <a:ext cx="2946400" cy="1733680"/>
          </a:xfrm>
          <a:prstGeom prst="rect">
            <a:avLst/>
          </a:prstGeom>
          <a:noFill/>
        </p:spPr>
        <p:txBody>
          <a:bodyPr wrap="square" rtlCol="0">
            <a:spAutoFit/>
          </a:bodyPr>
          <a:lstStyle/>
          <a:p>
            <a:r>
              <a:rPr lang="en-US" sz="10666" b="1" dirty="0">
                <a:latin typeface="DadFont" panose="02000603000000000000" pitchFamily="2" charset="0"/>
              </a:rPr>
              <a:t>DEMO</a:t>
            </a:r>
          </a:p>
        </p:txBody>
      </p:sp>
    </p:spTree>
    <p:extLst>
      <p:ext uri="{BB962C8B-B14F-4D97-AF65-F5344CB8AC3E}">
        <p14:creationId xmlns:p14="http://schemas.microsoft.com/office/powerpoint/2010/main" val="39560239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40" y="1635898"/>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86315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031479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970983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5224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97C10-B4D0-4CBD-81CD-00E8D93EFE11}"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074220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7C10-B4D0-4CBD-81CD-00E8D93EFE11}"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449186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97C10-B4D0-4CBD-81CD-00E8D93EFE11}" type="datetimeFigureOut">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55737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7C10-B4D0-4CBD-81CD-00E8D93EFE11}" type="datetimeFigureOut">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135339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302406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6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D97C10-B4D0-4CBD-81CD-00E8D93EFE11}"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2899321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1629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97C10-B4D0-4CBD-81CD-00E8D93EFE11}"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E994A-4543-4EE4-9CFE-07008ED2C127}" type="slidenum">
              <a:rPr lang="en-US" smtClean="0"/>
              <a:t>‹#›</a:t>
            </a:fld>
            <a:endParaRPr lang="en-US"/>
          </a:p>
        </p:txBody>
      </p:sp>
    </p:spTree>
    <p:extLst>
      <p:ext uri="{BB962C8B-B14F-4D97-AF65-F5344CB8AC3E}">
        <p14:creationId xmlns:p14="http://schemas.microsoft.com/office/powerpoint/2010/main" val="1022686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1498604"/>
            <a:ext cx="10363200" cy="1470025"/>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0"/>
            <a:ext cx="12192000" cy="6883400"/>
          </a:xfrm>
        </p:spPr>
        <p:txBody>
          <a:bodyPr/>
          <a:lstStyle/>
          <a:p>
            <a:r>
              <a:rPr lang="en-US"/>
              <a:t>Click icon to add picture</a:t>
            </a:r>
            <a:endParaRPr lang="en-JM"/>
          </a:p>
        </p:txBody>
      </p:sp>
    </p:spTree>
    <p:extLst>
      <p:ext uri="{BB962C8B-B14F-4D97-AF65-F5344CB8AC3E}">
        <p14:creationId xmlns:p14="http://schemas.microsoft.com/office/powerpoint/2010/main" val="2341283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6"/>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686637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53536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6"/>
            <a:ext cx="10363200" cy="1500716"/>
          </a:xfrm>
        </p:spPr>
        <p:txBody>
          <a:bodyPr anchor="b"/>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486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241875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5"/>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4584"/>
            <a:ext cx="5389033" cy="641349"/>
          </a:xfrm>
        </p:spPr>
        <p:txBody>
          <a:bodyPr anchor="b"/>
          <a:lstStyle>
            <a:lvl1pPr marL="0" indent="0">
              <a:buNone/>
              <a:defRPr sz="3200"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5935"/>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309221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1762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49056" r="39497" b="75393"/>
          <a:stretch/>
        </p:blipFill>
        <p:spPr>
          <a:xfrm>
            <a:off x="0" y="0"/>
            <a:ext cx="4040072" cy="6858000"/>
          </a:xfrm>
          <a:prstGeom prst="rect">
            <a:avLst/>
          </a:prstGeom>
        </p:spPr>
      </p:pic>
      <p:sp>
        <p:nvSpPr>
          <p:cNvPr id="8" name="Rectangle 7"/>
          <p:cNvSpPr/>
          <p:nvPr/>
        </p:nvSpPr>
        <p:spPr>
          <a:xfrm>
            <a:off x="-10721"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294465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488801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3"/>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05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59828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a:t>Click icon to add picture</a:t>
            </a:r>
          </a:p>
        </p:txBody>
      </p:sp>
      <p:sp>
        <p:nvSpPr>
          <p:cNvPr id="4" name="Text Placeholder 3"/>
          <p:cNvSpPr>
            <a:spLocks noGrp="1"/>
          </p:cNvSpPr>
          <p:nvPr>
            <p:ph type="body" sz="half" idx="2"/>
          </p:nvPr>
        </p:nvSpPr>
        <p:spPr>
          <a:xfrm>
            <a:off x="2389717" y="5367868"/>
            <a:ext cx="7315200" cy="80433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9409650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357131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8"/>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8"/>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865126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3044936"/>
          </a:xfrm>
        </p:spPr>
        <p:txBody>
          <a:bodyPr wrap="square">
            <a:spAutoFit/>
          </a:bodyPr>
          <a:lstStyle>
            <a:lvl1pPr marL="0" indent="0">
              <a:buNone/>
              <a:defRPr/>
            </a:lvl1pPr>
            <a:lvl2pPr marL="228589" indent="0">
              <a:buNone/>
              <a:defRPr/>
            </a:lvl2pPr>
            <a:lvl3pPr marL="457178" indent="0">
              <a:buNone/>
              <a:defRPr/>
            </a:lvl3pPr>
            <a:lvl4pPr marL="685766" indent="0">
              <a:buNone/>
              <a:defRPr/>
            </a:lvl4pPr>
            <a:lvl5pPr marL="9143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473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 Benko">
    <p:spTree>
      <p:nvGrpSpPr>
        <p:cNvPr id="1" name="Shape 736"/>
        <p:cNvGrpSpPr/>
        <p:nvPr/>
      </p:nvGrpSpPr>
      <p:grpSpPr>
        <a:xfrm>
          <a:off x="0" y="0"/>
          <a:ext cx="0" cy="0"/>
          <a:chOff x="0" y="0"/>
          <a:chExt cx="0" cy="0"/>
        </a:xfrm>
      </p:grpSpPr>
      <p:sp>
        <p:nvSpPr>
          <p:cNvPr id="738" name="Shape 738"/>
          <p:cNvSpPr txBox="1">
            <a:spLocks noGrp="1"/>
          </p:cNvSpPr>
          <p:nvPr>
            <p:ph type="body" idx="1"/>
          </p:nvPr>
        </p:nvSpPr>
        <p:spPr>
          <a:xfrm>
            <a:off x="609600" y="1600648"/>
            <a:ext cx="10972800" cy="273745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2ADC4"/>
              </a:buClr>
              <a:buSzPct val="150000"/>
              <a:buFont typeface="Symbol" panose="05050102010706020507" pitchFamily="18" charset="2"/>
              <a:buNone/>
              <a:defRPr sz="3375" b="0" i="0" u="none" strike="noStrike" cap="none">
                <a:solidFill>
                  <a:schemeClr val="bg1">
                    <a:lumMod val="50000"/>
                  </a:schemeClr>
                </a:solidFill>
                <a:latin typeface="Avenir"/>
                <a:ea typeface="Avenir"/>
                <a:cs typeface="Avenir"/>
                <a:sym typeface="Avenir"/>
              </a:defRPr>
            </a:lvl1pPr>
            <a:lvl2pPr marL="324791" marR="0" lvl="1" indent="0" algn="l" rtl="0">
              <a:spcBef>
                <a:spcPts val="844"/>
              </a:spcBef>
              <a:spcAft>
                <a:spcPts val="0"/>
              </a:spcAft>
              <a:buClr>
                <a:srgbClr val="62ADC4"/>
              </a:buClr>
              <a:buSzPct val="145000"/>
              <a:buFont typeface="Avenir"/>
              <a:buNone/>
              <a:defRPr sz="3095" b="0" i="0" u="none" strike="noStrike" cap="none">
                <a:solidFill>
                  <a:srgbClr val="818181"/>
                </a:solidFill>
                <a:latin typeface="Avenir"/>
                <a:ea typeface="Avenir"/>
                <a:cs typeface="Avenir"/>
                <a:sym typeface="Avenir"/>
              </a:defRPr>
            </a:lvl2pPr>
            <a:lvl3pPr marL="642883" marR="0" lvl="2" indent="0" algn="l" rtl="0">
              <a:spcBef>
                <a:spcPts val="844"/>
              </a:spcBef>
              <a:spcAft>
                <a:spcPts val="0"/>
              </a:spcAft>
              <a:buClr>
                <a:srgbClr val="62ADC4"/>
              </a:buClr>
              <a:buSzPct val="145000"/>
              <a:buFont typeface="Avenir"/>
              <a:buNone/>
              <a:defRPr sz="2672" b="0" i="0" u="none" strike="noStrike" cap="none">
                <a:solidFill>
                  <a:srgbClr val="818181"/>
                </a:solidFill>
                <a:latin typeface="Avenir"/>
                <a:ea typeface="Avenir"/>
                <a:cs typeface="Avenir"/>
                <a:sym typeface="Avenir"/>
              </a:defRPr>
            </a:lvl3pPr>
            <a:lvl4pPr marL="967673" marR="0" lvl="3" indent="0" algn="l" rtl="0">
              <a:spcBef>
                <a:spcPts val="844"/>
              </a:spcBef>
              <a:spcAft>
                <a:spcPts val="0"/>
              </a:spcAft>
              <a:buClr>
                <a:srgbClr val="62ADC4"/>
              </a:buClr>
              <a:buSzPct val="145000"/>
              <a:buFont typeface="Avenir"/>
              <a:buNone/>
              <a:defRPr sz="2531" b="0" i="0" u="none" strike="noStrike" cap="none">
                <a:solidFill>
                  <a:srgbClr val="818181"/>
                </a:solidFill>
                <a:latin typeface="Avenir"/>
                <a:ea typeface="Avenir"/>
                <a:cs typeface="Avenir"/>
                <a:sym typeface="Avenir"/>
              </a:defRPr>
            </a:lvl4pPr>
            <a:lvl5pPr marL="1285765" marR="0" lvl="4" indent="0" algn="l" rtl="0">
              <a:spcBef>
                <a:spcPts val="844"/>
              </a:spcBef>
              <a:spcAft>
                <a:spcPts val="0"/>
              </a:spcAft>
              <a:buClr>
                <a:srgbClr val="62ADC4"/>
              </a:buClr>
              <a:buSzPct val="145000"/>
              <a:buFont typeface="Avenir"/>
              <a:buNone/>
              <a:defRPr sz="2251" b="0" i="0" u="none" strike="noStrike" cap="none">
                <a:solidFill>
                  <a:srgbClr val="818181"/>
                </a:solidFill>
                <a:latin typeface="Avenir"/>
                <a:ea typeface="Avenir"/>
                <a:cs typeface="Avenir"/>
                <a:sym typeface="Avenir"/>
              </a:defRPr>
            </a:lvl5pPr>
            <a:lvl6pPr marL="750029" marR="0" lvl="5" indent="-182598"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6pPr>
            <a:lvl7pPr marL="1071471" marR="0" lvl="6"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7pPr>
            <a:lvl8pPr marL="1392913" marR="0" lvl="7"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8pPr>
            <a:lvl9pPr marL="1714353" marR="0" lvl="8" indent="-182597" algn="l" rtl="0">
              <a:spcBef>
                <a:spcPts val="3095"/>
              </a:spcBef>
              <a:spcAft>
                <a:spcPts val="0"/>
              </a:spcAft>
              <a:buClr>
                <a:srgbClr val="62ADC4"/>
              </a:buClr>
              <a:buSzPct val="145000"/>
              <a:buFont typeface="Avenir"/>
              <a:buChar char="•"/>
              <a:defRPr sz="2672" b="0" i="0" u="none" strike="noStrike" cap="none">
                <a:solidFill>
                  <a:srgbClr val="818181"/>
                </a:solidFill>
                <a:latin typeface="Avenir"/>
                <a:ea typeface="Avenir"/>
                <a:cs typeface="Avenir"/>
                <a:sym typeface="Aveni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Title 5">
            <a:extLst>
              <a:ext uri="{FF2B5EF4-FFF2-40B4-BE49-F238E27FC236}">
                <a16:creationId xmlns:a16="http://schemas.microsoft.com/office/drawing/2014/main" id="{61882A46-1443-4A08-9E44-FB460E4F47BD}"/>
              </a:ext>
            </a:extLst>
          </p:cNvPr>
          <p:cNvSpPr>
            <a:spLocks noGrp="1"/>
          </p:cNvSpPr>
          <p:nvPr>
            <p:ph type="title"/>
          </p:nvPr>
        </p:nvSpPr>
        <p:spPr>
          <a:xfrm>
            <a:off x="609600" y="573042"/>
            <a:ext cx="10972800" cy="553999"/>
          </a:xfrm>
        </p:spPr>
        <p:txBody>
          <a:bodyPr/>
          <a:lstStyle/>
          <a:p>
            <a:r>
              <a:rPr lang="en-US"/>
              <a:t>Click to edit Master title style</a:t>
            </a:r>
            <a:endParaRPr lang="en-US" dirty="0"/>
          </a:p>
        </p:txBody>
      </p:sp>
    </p:spTree>
    <p:extLst>
      <p:ext uri="{BB962C8B-B14F-4D97-AF65-F5344CB8AC3E}">
        <p14:creationId xmlns:p14="http://schemas.microsoft.com/office/powerpoint/2010/main" val="14304673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5"/>
            <a:ext cx="6675120" cy="498599"/>
          </a:xfrm>
          <a:noFill/>
        </p:spPr>
        <p:txBody>
          <a:bodyPr lIns="0" tIns="0" rIns="0" bIns="0" anchor="b" anchorCtr="0">
            <a:spAutoFit/>
          </a:bodyPr>
          <a:lstStyle>
            <a:lvl1pPr algn="l" defTabSz="93269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2"/>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4" y="0"/>
            <a:ext cx="7176267" cy="6858000"/>
          </a:xfrm>
          <a:prstGeom prst="rect">
            <a:avLst/>
          </a:prstGeom>
        </p:spPr>
      </p:pic>
    </p:spTree>
    <p:extLst>
      <p:ext uri="{BB962C8B-B14F-4D97-AF65-F5344CB8AC3E}">
        <p14:creationId xmlns:p14="http://schemas.microsoft.com/office/powerpoint/2010/main" val="334403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85906662"/>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75918211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pic>
        <p:nvPicPr>
          <p:cNvPr id="11" name="Picture 10" descr="A picture containing electronics&#10;&#10;Description generated with very high confidence"/>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sharpenSoften amount="-15000"/>
                    </a14:imgEffect>
                  </a14:imgLayer>
                </a14:imgProps>
              </a:ext>
              <a:ext uri="{28A0092B-C50C-407E-A947-70E740481C1C}">
                <a14:useLocalDpi xmlns:a14="http://schemas.microsoft.com/office/drawing/2010/main" val="0"/>
              </a:ext>
            </a:extLst>
          </a:blip>
          <a:srcRect l="64907" r="23646" b="75393"/>
          <a:stretch/>
        </p:blipFill>
        <p:spPr>
          <a:xfrm>
            <a:off x="0" y="0"/>
            <a:ext cx="4040072" cy="6858000"/>
          </a:xfrm>
          <a:prstGeom prst="rect">
            <a:avLst/>
          </a:prstGeom>
        </p:spPr>
      </p:pic>
      <p:sp>
        <p:nvSpPr>
          <p:cNvPr id="8" name="Rectangle 7"/>
          <p:cNvSpPr/>
          <p:nvPr/>
        </p:nvSpPr>
        <p:spPr>
          <a:xfrm>
            <a:off x="0" y="0"/>
            <a:ext cx="4050791" cy="6858000"/>
          </a:xfrm>
          <a:prstGeom prst="rect">
            <a:avLst/>
          </a:prstGeom>
          <a:solidFill>
            <a:srgbClr val="050135">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a:xfrm>
            <a:off x="36330" y="6459785"/>
            <a:ext cx="1060950" cy="365125"/>
          </a:xfrm>
          <a:prstGeom prst="rect">
            <a:avLst/>
          </a:prstGeo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632824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1059437908"/>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19385"/>
            <a:ext cx="9590550" cy="3063630"/>
          </a:xfrm>
        </p:spPr>
        <p:txBody>
          <a:bodyPr anchor="ctr"/>
          <a:lstStyle>
            <a:lvl1pPr algn="ctr">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23195561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81695067"/>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5096658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12030872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2937729136"/>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808633823"/>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4253636194"/>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222831885"/>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3615391050"/>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2.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3.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594"/>
            <a:ext cx="1219200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3533" y="286604"/>
            <a:ext cx="10862734" cy="7971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524000"/>
            <a:ext cx="10058400" cy="434509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88825" cy="457200"/>
          </a:xfrm>
          <a:prstGeom prst="rect">
            <a:avLst/>
          </a:prstGeom>
          <a:gradFill>
            <a:gsLst>
              <a:gs pos="0">
                <a:srgbClr val="050135"/>
              </a:gs>
              <a:gs pos="17646">
                <a:srgbClr val="050135"/>
              </a:gs>
              <a:gs pos="21000">
                <a:srgbClr val="050135"/>
              </a:gs>
              <a:gs pos="100000">
                <a:srgbClr val="06014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6075" indent="0">
              <a:tabLst>
                <a:tab pos="6002338" algn="ctr"/>
                <a:tab pos="11658600" algn="r"/>
              </a:tabLst>
            </a:pPr>
            <a:endParaRPr lang="en-US"/>
          </a:p>
        </p:txBody>
      </p:sp>
      <p:sp>
        <p:nvSpPr>
          <p:cNvPr id="4" name="Footer Placeholder 3"/>
          <p:cNvSpPr>
            <a:spLocks noGrp="1"/>
          </p:cNvSpPr>
          <p:nvPr>
            <p:ph type="ftr" sz="quarter" idx="3"/>
          </p:nvPr>
        </p:nvSpPr>
        <p:spPr>
          <a:xfrm>
            <a:off x="4637314" y="6421177"/>
            <a:ext cx="7086600" cy="365125"/>
          </a:xfrm>
          <a:prstGeom prst="rect">
            <a:avLst/>
          </a:prstGeom>
        </p:spPr>
        <p:txBody>
          <a:bodyPr vert="horz" lIns="91440" tIns="45720" rIns="91440" bIns="45720" rtlCol="0" anchor="ctr"/>
          <a:lstStyle>
            <a:lvl1pPr algn="l">
              <a:tabLst>
                <a:tab pos="6858000" algn="r"/>
              </a:tabLst>
              <a:defRPr sz="1800">
                <a:solidFill>
                  <a:schemeClr val="bg1"/>
                </a:solidFill>
              </a:defRPr>
            </a:lvl1pPr>
          </a:lstStyle>
          <a:p>
            <a:endParaRPr lang="en-US" dirty="0"/>
          </a:p>
        </p:txBody>
      </p:sp>
      <p:sp>
        <p:nvSpPr>
          <p:cNvPr id="6" name="MSIPCMContentMarking" descr="{&quot;HashCode&quot;:-1638895224,&quot;Placement&quot;:&quot;Footer&quot;}">
            <a:extLst>
              <a:ext uri="{FF2B5EF4-FFF2-40B4-BE49-F238E27FC236}">
                <a16:creationId xmlns:a16="http://schemas.microsoft.com/office/drawing/2014/main" id="{5DC8FE9E-051C-4079-8EA4-5259AEEC6B87}"/>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400365028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106" r:id="rId60"/>
    <p:sldLayoutId id="2147484142" r:id="rId6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7C10-B4D0-4CBD-81CD-00E8D93EFE11}" type="datetimeFigureOut">
              <a:rPr lang="en-US" smtClean="0"/>
              <a:t>10/2/2023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994A-4543-4EE4-9CFE-07008ED2C127}" type="slidenum">
              <a:rPr lang="en-US" smtClean="0"/>
              <a:t>‹#›</a:t>
            </a:fld>
            <a:endParaRPr lang="en-US"/>
          </a:p>
        </p:txBody>
      </p:sp>
      <p:sp>
        <p:nvSpPr>
          <p:cNvPr id="7" name="MSIPCMContentMarking" descr="{&quot;HashCode&quot;:-1638895224,&quot;Placement&quot;:&quot;Footer&quot;}">
            <a:extLst>
              <a:ext uri="{FF2B5EF4-FFF2-40B4-BE49-F238E27FC236}">
                <a16:creationId xmlns:a16="http://schemas.microsoft.com/office/drawing/2014/main" id="{FD2BEC2C-62EA-4D01-A936-633E650BF14F}"/>
              </a:ext>
            </a:extLst>
          </p:cNvPr>
          <p:cNvSpPr txBox="1"/>
          <p:nvPr/>
        </p:nvSpPr>
        <p:spPr>
          <a:xfrm>
            <a:off x="0" y="6629836"/>
            <a:ext cx="1228569"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Confidential</a:t>
            </a:r>
          </a:p>
        </p:txBody>
      </p:sp>
    </p:spTree>
    <p:extLst>
      <p:ext uri="{BB962C8B-B14F-4D97-AF65-F5344CB8AC3E}">
        <p14:creationId xmlns:p14="http://schemas.microsoft.com/office/powerpoint/2010/main" val="210184176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10/2/2023</a:t>
            </a:fld>
            <a:endParaRPr lang="en-US"/>
          </a:p>
        </p:txBody>
      </p:sp>
      <p:sp>
        <p:nvSpPr>
          <p:cNvPr id="5" name="Footer Placeholder 4"/>
          <p:cNvSpPr>
            <a:spLocks noGrp="1"/>
          </p:cNvSpPr>
          <p:nvPr>
            <p:ph type="ftr" sz="quarter" idx="3"/>
          </p:nvPr>
        </p:nvSpPr>
        <p:spPr>
          <a:xfrm>
            <a:off x="4165600" y="6356353"/>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35923555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20" r:id="rId12"/>
    <p:sldLayoutId id="2147484121" r:id="rId13"/>
    <p:sldLayoutId id="2147484122" r:id="rId14"/>
  </p:sldLayoutIdLst>
  <p:txStyles>
    <p:titleStyle>
      <a:lvl1pPr algn="ctr" defTabSz="60957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267"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33"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667"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10/2/2023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Verdana" panose="020B0604030504040204"/>
              <a:ea typeface="+mn-ea"/>
              <a:cs typeface="+mn-cs"/>
            </a:endParaRPr>
          </a:p>
        </p:txBody>
      </p:sp>
    </p:spTree>
    <p:extLst>
      <p:ext uri="{BB962C8B-B14F-4D97-AF65-F5344CB8AC3E}">
        <p14:creationId xmlns:p14="http://schemas.microsoft.com/office/powerpoint/2010/main" val="862156804"/>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Lst>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enkotips.com/" TargetMode="External"/><Relationship Id="rId2" Type="http://schemas.openxmlformats.org/officeDocument/2006/relationships/hyperlink" Target="mailto:mike@benk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t.ly/BnkAzHrs" TargetMode="External"/><Relationship Id="rId2" Type="http://schemas.openxmlformats.org/officeDocument/2006/relationships/image" Target="../media/image16.jpeg"/><Relationship Id="rId1" Type="http://schemas.openxmlformats.org/officeDocument/2006/relationships/slideLayout" Target="../slideLayouts/slideLayout61.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hyperlink" Target="mailto:mike@benko.com" TargetMode="External"/><Relationship Id="rId2" Type="http://schemas.openxmlformats.org/officeDocument/2006/relationships/hyperlink" Target="http://www.benkotips.com/" TargetMode="External"/><Relationship Id="rId1" Type="http://schemas.openxmlformats.org/officeDocument/2006/relationships/slideLayout" Target="../slideLayouts/slideLayout40.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linkedin.com/events/aishowlive-let-sgettowork-rosha7072309086112940032/comments/" TargetMode="External"/><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it.ly/arsLLM1" TargetMode="External"/><Relationship Id="rId2" Type="http://schemas.openxmlformats.org/officeDocument/2006/relationships/hyperlink" Target="https://arstechnica.com/science/2023/07/a-jargon-free-explanation-of-how-ai-large-language-models-work/"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0E33-E44C-21F3-46DD-156BBC8037B9}"/>
              </a:ext>
            </a:extLst>
          </p:cNvPr>
          <p:cNvSpPr>
            <a:spLocks noGrp="1"/>
          </p:cNvSpPr>
          <p:nvPr>
            <p:ph type="ctrTitle"/>
          </p:nvPr>
        </p:nvSpPr>
        <p:spPr/>
        <p:txBody>
          <a:bodyPr/>
          <a:lstStyle/>
          <a:p>
            <a:r>
              <a:rPr lang="en-US" dirty="0"/>
              <a:t>ChatGPT Dev Talk</a:t>
            </a:r>
            <a:br>
              <a:rPr lang="en-US" dirty="0"/>
            </a:br>
            <a:endParaRPr lang="en-US" dirty="0"/>
          </a:p>
        </p:txBody>
      </p:sp>
      <p:sp>
        <p:nvSpPr>
          <p:cNvPr id="3" name="Subtitle 2">
            <a:extLst>
              <a:ext uri="{FF2B5EF4-FFF2-40B4-BE49-F238E27FC236}">
                <a16:creationId xmlns:a16="http://schemas.microsoft.com/office/drawing/2014/main" id="{B522C7B9-5C42-055A-AE14-41CF60305360}"/>
              </a:ext>
            </a:extLst>
          </p:cNvPr>
          <p:cNvSpPr>
            <a:spLocks noGrp="1"/>
          </p:cNvSpPr>
          <p:nvPr>
            <p:ph type="subTitle" idx="1"/>
          </p:nvPr>
        </p:nvSpPr>
        <p:spPr>
          <a:xfrm>
            <a:off x="1100051" y="4668052"/>
            <a:ext cx="10764710" cy="1143000"/>
          </a:xfrm>
        </p:spPr>
        <p:txBody>
          <a:bodyPr>
            <a:normAutofit/>
          </a:bodyPr>
          <a:lstStyle/>
          <a:p>
            <a:r>
              <a:rPr lang="en-US" sz="2000" dirty="0"/>
              <a:t>Mike Benkovich – </a:t>
            </a:r>
            <a:r>
              <a:rPr lang="en-US" sz="2000" dirty="0">
                <a:hlinkClick r:id="rId2"/>
              </a:rPr>
              <a:t>mike@benko.com</a:t>
            </a:r>
            <a:r>
              <a:rPr lang="en-US" sz="2000" dirty="0"/>
              <a:t> – </a:t>
            </a:r>
            <a:r>
              <a:rPr lang="en-US" sz="2000" dirty="0">
                <a:hlinkClick r:id="rId3"/>
              </a:rPr>
              <a:t>www.benkotips.com</a:t>
            </a:r>
            <a:endParaRPr lang="en-US" sz="2000" dirty="0"/>
          </a:p>
          <a:p>
            <a:endParaRPr lang="en-US" sz="2000" dirty="0"/>
          </a:p>
          <a:p>
            <a:endParaRPr lang="en-US" sz="2000" dirty="0"/>
          </a:p>
        </p:txBody>
      </p:sp>
    </p:spTree>
    <p:extLst>
      <p:ext uri="{BB962C8B-B14F-4D97-AF65-F5344CB8AC3E}">
        <p14:creationId xmlns:p14="http://schemas.microsoft.com/office/powerpoint/2010/main" val="1227403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wooden&#10;&#10;Description automatically generated">
            <a:extLst>
              <a:ext uri="{FF2B5EF4-FFF2-40B4-BE49-F238E27FC236}">
                <a16:creationId xmlns:a16="http://schemas.microsoft.com/office/drawing/2014/main" id="{529B23E8-A302-4072-FD30-BEA5CF1BD450}"/>
              </a:ext>
            </a:extLst>
          </p:cNvPr>
          <p:cNvPicPr>
            <a:picLocks noChangeAspect="1"/>
          </p:cNvPicPr>
          <p:nvPr/>
        </p:nvPicPr>
        <p:blipFill rotWithShape="1">
          <a:blip r:embed="rId2">
            <a:extLst>
              <a:ext uri="{28A0092B-C50C-407E-A947-70E740481C1C}">
                <a14:useLocalDpi xmlns:a14="http://schemas.microsoft.com/office/drawing/2010/main" val="0"/>
              </a:ext>
            </a:extLst>
          </a:blip>
          <a:srcRect t="21869" b="22039"/>
          <a:stretch/>
        </p:blipFill>
        <p:spPr>
          <a:xfrm>
            <a:off x="0" y="0"/>
            <a:ext cx="12192000" cy="6838586"/>
          </a:xfrm>
          <a:prstGeom prst="rect">
            <a:avLst/>
          </a:prstGeom>
        </p:spPr>
      </p:pic>
      <p:sp>
        <p:nvSpPr>
          <p:cNvPr id="2" name="Title 1">
            <a:extLst>
              <a:ext uri="{FF2B5EF4-FFF2-40B4-BE49-F238E27FC236}">
                <a16:creationId xmlns:a16="http://schemas.microsoft.com/office/drawing/2014/main" id="{E5C85419-109C-3E39-82E8-79E4EDB87663}"/>
              </a:ext>
            </a:extLst>
          </p:cNvPr>
          <p:cNvSpPr>
            <a:spLocks noGrp="1"/>
          </p:cNvSpPr>
          <p:nvPr>
            <p:ph type="title"/>
          </p:nvPr>
        </p:nvSpPr>
        <p:spPr/>
        <p:txBody>
          <a:bodyPr>
            <a:normAutofit fontScale="90000"/>
          </a:bodyPr>
          <a:lstStyle/>
          <a:p>
            <a:r>
              <a:rPr lang="en-US" dirty="0"/>
              <a:t>Dovetail jig</a:t>
            </a:r>
          </a:p>
        </p:txBody>
      </p:sp>
      <p:sp>
        <p:nvSpPr>
          <p:cNvPr id="3" name="Content Placeholder 2">
            <a:extLst>
              <a:ext uri="{FF2B5EF4-FFF2-40B4-BE49-F238E27FC236}">
                <a16:creationId xmlns:a16="http://schemas.microsoft.com/office/drawing/2014/main" id="{3896A64E-DD90-BD46-9C2F-4DAE9F95769E}"/>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93371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0161" y="2827867"/>
            <a:ext cx="9590550" cy="1828813"/>
          </a:xfrm>
        </p:spPr>
        <p:txBody>
          <a:bodyPr>
            <a:normAutofit fontScale="90000"/>
          </a:bodyPr>
          <a:lstStyle/>
          <a:p>
            <a:r>
              <a:rPr lang="en-US" dirty="0"/>
              <a:t>There are only 10 kinds of people</a:t>
            </a:r>
            <a:br>
              <a:rPr lang="en-US" dirty="0"/>
            </a:br>
            <a:r>
              <a:rPr lang="en-US" dirty="0"/>
              <a:t>those who understand binary</a:t>
            </a:r>
            <a:br>
              <a:rPr lang="en-US" dirty="0"/>
            </a:br>
            <a:r>
              <a:rPr lang="en-US" dirty="0"/>
              <a:t>and those who don’t.</a:t>
            </a:r>
          </a:p>
        </p:txBody>
      </p:sp>
    </p:spTree>
    <p:extLst>
      <p:ext uri="{BB962C8B-B14F-4D97-AF65-F5344CB8AC3E}">
        <p14:creationId xmlns:p14="http://schemas.microsoft.com/office/powerpoint/2010/main" val="252909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A02D1-E6F9-DC9E-5873-174471A619D1}"/>
              </a:ext>
            </a:extLst>
          </p:cNvPr>
          <p:cNvSpPr>
            <a:spLocks noGrp="1"/>
          </p:cNvSpPr>
          <p:nvPr>
            <p:ph type="title"/>
          </p:nvPr>
        </p:nvSpPr>
        <p:spPr/>
        <p:txBody>
          <a:bodyPr>
            <a:normAutofit fontScale="90000"/>
          </a:bodyPr>
          <a:lstStyle/>
          <a:p>
            <a:r>
              <a:rPr lang="en-US" dirty="0"/>
              <a:t>Chatting with LMM’s</a:t>
            </a:r>
          </a:p>
        </p:txBody>
      </p:sp>
      <p:sp>
        <p:nvSpPr>
          <p:cNvPr id="5" name="Content Placeholder 4">
            <a:extLst>
              <a:ext uri="{FF2B5EF4-FFF2-40B4-BE49-F238E27FC236}">
                <a16:creationId xmlns:a16="http://schemas.microsoft.com/office/drawing/2014/main" id="{226897B7-F6EA-0830-49AD-834A4F6C6D4D}"/>
              </a:ext>
            </a:extLst>
          </p:cNvPr>
          <p:cNvSpPr>
            <a:spLocks noGrp="1"/>
          </p:cNvSpPr>
          <p:nvPr>
            <p:ph idx="1"/>
          </p:nvPr>
        </p:nvSpPr>
        <p:spPr/>
        <p:txBody>
          <a:bodyPr/>
          <a:lstStyle/>
          <a:p>
            <a:r>
              <a:rPr lang="en-US" dirty="0"/>
              <a:t>- Large Language Models predict what comes next</a:t>
            </a:r>
          </a:p>
          <a:p>
            <a:r>
              <a:rPr lang="en-US" dirty="0"/>
              <a:t>- Prediction engine</a:t>
            </a:r>
          </a:p>
          <a:p>
            <a:r>
              <a:rPr lang="en-US" dirty="0"/>
              <a:t>- What can AI do for me?</a:t>
            </a:r>
          </a:p>
        </p:txBody>
      </p:sp>
    </p:spTree>
    <p:extLst>
      <p:ext uri="{BB962C8B-B14F-4D97-AF65-F5344CB8AC3E}">
        <p14:creationId xmlns:p14="http://schemas.microsoft.com/office/powerpoint/2010/main" val="433265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5D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0F668-0A2E-207C-7BEC-CC426B3E3927}"/>
              </a:ext>
            </a:extLst>
          </p:cNvPr>
          <p:cNvPicPr>
            <a:picLocks noChangeAspect="1"/>
          </p:cNvPicPr>
          <p:nvPr/>
        </p:nvPicPr>
        <p:blipFill>
          <a:blip r:embed="rId2"/>
          <a:stretch>
            <a:fillRect/>
          </a:stretch>
        </p:blipFill>
        <p:spPr>
          <a:xfrm>
            <a:off x="0" y="-13879"/>
            <a:ext cx="6657009" cy="6370504"/>
          </a:xfrm>
          <a:prstGeom prst="rect">
            <a:avLst/>
          </a:prstGeom>
        </p:spPr>
      </p:pic>
      <p:sp>
        <p:nvSpPr>
          <p:cNvPr id="2" name="Title 1">
            <a:extLst>
              <a:ext uri="{FF2B5EF4-FFF2-40B4-BE49-F238E27FC236}">
                <a16:creationId xmlns:a16="http://schemas.microsoft.com/office/drawing/2014/main" id="{C76AAB70-FDAF-64B9-772F-42E9C2DA94D6}"/>
              </a:ext>
            </a:extLst>
          </p:cNvPr>
          <p:cNvSpPr>
            <a:spLocks noGrp="1"/>
          </p:cNvSpPr>
          <p:nvPr>
            <p:ph type="title"/>
          </p:nvPr>
        </p:nvSpPr>
        <p:spPr>
          <a:xfrm>
            <a:off x="4956313" y="286604"/>
            <a:ext cx="6542960" cy="669645"/>
          </a:xfrm>
        </p:spPr>
        <p:txBody>
          <a:bodyPr>
            <a:normAutofit fontScale="90000"/>
          </a:bodyPr>
          <a:lstStyle/>
          <a:p>
            <a:r>
              <a:rPr lang="en-US" dirty="0"/>
              <a:t>Prediction engine</a:t>
            </a:r>
          </a:p>
        </p:txBody>
      </p:sp>
      <p:sp>
        <p:nvSpPr>
          <p:cNvPr id="3" name="Content Placeholder 2">
            <a:extLst>
              <a:ext uri="{FF2B5EF4-FFF2-40B4-BE49-F238E27FC236}">
                <a16:creationId xmlns:a16="http://schemas.microsoft.com/office/drawing/2014/main" id="{E8FD2F24-1569-CC9B-1449-E64E315525D9}"/>
              </a:ext>
            </a:extLst>
          </p:cNvPr>
          <p:cNvSpPr>
            <a:spLocks noGrp="1"/>
          </p:cNvSpPr>
          <p:nvPr>
            <p:ph idx="1"/>
          </p:nvPr>
        </p:nvSpPr>
        <p:spPr>
          <a:xfrm>
            <a:off x="5040242" y="1108364"/>
            <a:ext cx="6115437" cy="4793387"/>
          </a:xfrm>
        </p:spPr>
        <p:txBody>
          <a:bodyPr/>
          <a:lstStyle/>
          <a:p>
            <a:r>
              <a:rPr lang="en-US" dirty="0"/>
              <a:t>What comes next?</a:t>
            </a:r>
          </a:p>
          <a:p>
            <a:r>
              <a:rPr lang="en-US" dirty="0"/>
              <a:t>What do I know about you?</a:t>
            </a:r>
          </a:p>
          <a:p>
            <a:r>
              <a:rPr lang="en-US" dirty="0"/>
              <a:t>How do I figure it out?</a:t>
            </a:r>
          </a:p>
          <a:p>
            <a:endParaRPr lang="en-US" dirty="0"/>
          </a:p>
        </p:txBody>
      </p:sp>
    </p:spTree>
    <p:extLst>
      <p:ext uri="{BB962C8B-B14F-4D97-AF65-F5344CB8AC3E}">
        <p14:creationId xmlns:p14="http://schemas.microsoft.com/office/powerpoint/2010/main" val="150039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A493-5652-7207-C90B-1D50037F2E8F}"/>
              </a:ext>
            </a:extLst>
          </p:cNvPr>
          <p:cNvSpPr>
            <a:spLocks noGrp="1"/>
          </p:cNvSpPr>
          <p:nvPr>
            <p:ph type="title"/>
          </p:nvPr>
        </p:nvSpPr>
        <p:spPr/>
        <p:txBody>
          <a:bodyPr>
            <a:normAutofit fontScale="90000"/>
          </a:bodyPr>
          <a:lstStyle/>
          <a:p>
            <a:r>
              <a:rPr lang="en-US" dirty="0"/>
              <a:t>The best thing about AI is it’s ability to …</a:t>
            </a:r>
          </a:p>
        </p:txBody>
      </p:sp>
      <p:pic>
        <p:nvPicPr>
          <p:cNvPr id="5" name="Content Placeholder 4">
            <a:extLst>
              <a:ext uri="{FF2B5EF4-FFF2-40B4-BE49-F238E27FC236}">
                <a16:creationId xmlns:a16="http://schemas.microsoft.com/office/drawing/2014/main" id="{1DABC19D-1D2E-C48C-C820-16FD5CE68AAC}"/>
              </a:ext>
            </a:extLst>
          </p:cNvPr>
          <p:cNvPicPr>
            <a:picLocks noGrp="1" noChangeAspect="1"/>
          </p:cNvPicPr>
          <p:nvPr>
            <p:ph idx="1"/>
          </p:nvPr>
        </p:nvPicPr>
        <p:blipFill>
          <a:blip r:embed="rId2"/>
          <a:stretch>
            <a:fillRect/>
          </a:stretch>
        </p:blipFill>
        <p:spPr>
          <a:xfrm>
            <a:off x="3810788" y="1564987"/>
            <a:ext cx="4073136" cy="2951354"/>
          </a:xfrm>
        </p:spPr>
      </p:pic>
    </p:spTree>
    <p:extLst>
      <p:ext uri="{BB962C8B-B14F-4D97-AF65-F5344CB8AC3E}">
        <p14:creationId xmlns:p14="http://schemas.microsoft.com/office/powerpoint/2010/main" val="2331626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3CA0-EF26-425D-05AA-E67B256E604D}"/>
              </a:ext>
            </a:extLst>
          </p:cNvPr>
          <p:cNvSpPr>
            <a:spLocks noGrp="1"/>
          </p:cNvSpPr>
          <p:nvPr>
            <p:ph type="title"/>
          </p:nvPr>
        </p:nvSpPr>
        <p:spPr/>
        <p:txBody>
          <a:bodyPr>
            <a:normAutofit fontScale="90000"/>
          </a:bodyPr>
          <a:lstStyle/>
          <a:p>
            <a:r>
              <a:rPr lang="en-US" dirty="0"/>
              <a:t>Prediction</a:t>
            </a:r>
          </a:p>
        </p:txBody>
      </p:sp>
      <p:sp>
        <p:nvSpPr>
          <p:cNvPr id="3" name="Content Placeholder 2">
            <a:extLst>
              <a:ext uri="{FF2B5EF4-FFF2-40B4-BE49-F238E27FC236}">
                <a16:creationId xmlns:a16="http://schemas.microsoft.com/office/drawing/2014/main" id="{F626265A-43B5-BC73-24FE-C1CC3F3D713A}"/>
              </a:ext>
            </a:extLst>
          </p:cNvPr>
          <p:cNvSpPr>
            <a:spLocks noGrp="1"/>
          </p:cNvSpPr>
          <p:nvPr>
            <p:ph idx="1"/>
          </p:nvPr>
        </p:nvSpPr>
        <p:spPr/>
        <p:txBody>
          <a:bodyPr>
            <a:normAutofit/>
          </a:bodyPr>
          <a:lstStyle/>
          <a:p>
            <a:pPr>
              <a:spcBef>
                <a:spcPts val="600"/>
              </a:spcBef>
              <a:spcAft>
                <a:spcPts val="600"/>
              </a:spcAft>
            </a:pPr>
            <a:r>
              <a:rPr lang="en-US" sz="2400" dirty="0"/>
              <a:t>The best thing about AI is its ability to,</a:t>
            </a:r>
          </a:p>
          <a:p>
            <a:pPr>
              <a:spcBef>
                <a:spcPts val="600"/>
              </a:spcBef>
              <a:spcAft>
                <a:spcPts val="600"/>
              </a:spcAft>
            </a:pPr>
            <a:r>
              <a:rPr lang="en-US" sz="2400" dirty="0"/>
              <a:t>The best thing about AI is its ability to learn,</a:t>
            </a:r>
          </a:p>
          <a:p>
            <a:pPr>
              <a:spcBef>
                <a:spcPts val="600"/>
              </a:spcBef>
              <a:spcAft>
                <a:spcPts val="600"/>
              </a:spcAft>
            </a:pPr>
            <a:r>
              <a:rPr lang="en-US" sz="2400" dirty="0"/>
              <a:t>The best thing about AI is its ability to learn from,</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a:t>
            </a:r>
          </a:p>
          <a:p>
            <a:pPr>
              <a:spcBef>
                <a:spcPts val="600"/>
              </a:spcBef>
              <a:spcAft>
                <a:spcPts val="600"/>
              </a:spcAft>
            </a:pPr>
            <a:r>
              <a:rPr lang="en-US" sz="2400" dirty="0"/>
              <a:t>The best thing about AI is its ability to learn from experience. It,</a:t>
            </a:r>
          </a:p>
          <a:p>
            <a:pPr>
              <a:spcBef>
                <a:spcPts val="600"/>
              </a:spcBef>
              <a:spcAft>
                <a:spcPts val="600"/>
              </a:spcAft>
            </a:pPr>
            <a:r>
              <a:rPr lang="en-US" sz="2400" dirty="0"/>
              <a:t>The best thing about AI is its ability to learn from experience. It’s,</a:t>
            </a:r>
          </a:p>
          <a:p>
            <a:pPr>
              <a:spcBef>
                <a:spcPts val="600"/>
              </a:spcBef>
              <a:spcAft>
                <a:spcPts val="600"/>
              </a:spcAft>
            </a:pPr>
            <a:r>
              <a:rPr lang="en-US" sz="2400" dirty="0"/>
              <a:t>The best thing about Ai is its ability to learn from experience. It’s not…</a:t>
            </a:r>
          </a:p>
        </p:txBody>
      </p:sp>
    </p:spTree>
    <p:extLst>
      <p:ext uri="{BB962C8B-B14F-4D97-AF65-F5344CB8AC3E}">
        <p14:creationId xmlns:p14="http://schemas.microsoft.com/office/powerpoint/2010/main" val="161039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4BB8-FC08-3FA0-2968-3048EAEC9052}"/>
              </a:ext>
            </a:extLst>
          </p:cNvPr>
          <p:cNvSpPr>
            <a:spLocks noGrp="1"/>
          </p:cNvSpPr>
          <p:nvPr>
            <p:ph type="title"/>
          </p:nvPr>
        </p:nvSpPr>
        <p:spPr/>
        <p:txBody>
          <a:bodyPr>
            <a:normAutofit fontScale="90000"/>
          </a:bodyPr>
          <a:lstStyle/>
          <a:p>
            <a:r>
              <a:rPr lang="en-US" dirty="0"/>
              <a:t>What comes next?</a:t>
            </a:r>
          </a:p>
        </p:txBody>
      </p:sp>
      <p:pic>
        <p:nvPicPr>
          <p:cNvPr id="7" name="Content Placeholder 6">
            <a:extLst>
              <a:ext uri="{FF2B5EF4-FFF2-40B4-BE49-F238E27FC236}">
                <a16:creationId xmlns:a16="http://schemas.microsoft.com/office/drawing/2014/main" id="{5F4CA7FD-5CEA-5D42-B0CF-D8B64E17D716}"/>
              </a:ext>
            </a:extLst>
          </p:cNvPr>
          <p:cNvPicPr>
            <a:picLocks noGrp="1" noChangeAspect="1"/>
          </p:cNvPicPr>
          <p:nvPr>
            <p:ph idx="1"/>
          </p:nvPr>
        </p:nvPicPr>
        <p:blipFill>
          <a:blip r:embed="rId2"/>
          <a:stretch>
            <a:fillRect/>
          </a:stretch>
        </p:blipFill>
        <p:spPr>
          <a:xfrm>
            <a:off x="1399419" y="4342799"/>
            <a:ext cx="9080362" cy="870469"/>
          </a:xfrm>
        </p:spPr>
      </p:pic>
      <p:pic>
        <p:nvPicPr>
          <p:cNvPr id="5" name="Picture 4">
            <a:extLst>
              <a:ext uri="{FF2B5EF4-FFF2-40B4-BE49-F238E27FC236}">
                <a16:creationId xmlns:a16="http://schemas.microsoft.com/office/drawing/2014/main" id="{C213BCAA-FC8C-6224-1C52-5AD6CC0B958D}"/>
              </a:ext>
            </a:extLst>
          </p:cNvPr>
          <p:cNvPicPr>
            <a:picLocks noChangeAspect="1"/>
          </p:cNvPicPr>
          <p:nvPr/>
        </p:nvPicPr>
        <p:blipFill>
          <a:blip r:embed="rId3"/>
          <a:stretch>
            <a:fillRect/>
          </a:stretch>
        </p:blipFill>
        <p:spPr>
          <a:xfrm>
            <a:off x="2698503" y="1031848"/>
            <a:ext cx="4975446" cy="3235352"/>
          </a:xfrm>
          <a:prstGeom prst="rect">
            <a:avLst/>
          </a:prstGeom>
        </p:spPr>
      </p:pic>
      <p:pic>
        <p:nvPicPr>
          <p:cNvPr id="10" name="Picture 9">
            <a:extLst>
              <a:ext uri="{FF2B5EF4-FFF2-40B4-BE49-F238E27FC236}">
                <a16:creationId xmlns:a16="http://schemas.microsoft.com/office/drawing/2014/main" id="{FDCC2319-A03F-BFCB-F5B5-A28564FC46B3}"/>
              </a:ext>
            </a:extLst>
          </p:cNvPr>
          <p:cNvPicPr>
            <a:picLocks noChangeAspect="1"/>
          </p:cNvPicPr>
          <p:nvPr/>
        </p:nvPicPr>
        <p:blipFill>
          <a:blip r:embed="rId4"/>
          <a:stretch>
            <a:fillRect/>
          </a:stretch>
        </p:blipFill>
        <p:spPr>
          <a:xfrm>
            <a:off x="1399419" y="4303651"/>
            <a:ext cx="9875713" cy="769780"/>
          </a:xfrm>
          <a:prstGeom prst="rect">
            <a:avLst/>
          </a:prstGeom>
        </p:spPr>
      </p:pic>
      <p:pic>
        <p:nvPicPr>
          <p:cNvPr id="12" name="Picture 11">
            <a:extLst>
              <a:ext uri="{FF2B5EF4-FFF2-40B4-BE49-F238E27FC236}">
                <a16:creationId xmlns:a16="http://schemas.microsoft.com/office/drawing/2014/main" id="{48333557-F8A8-14C8-C222-7B3CC9D7367B}"/>
              </a:ext>
            </a:extLst>
          </p:cNvPr>
          <p:cNvPicPr>
            <a:picLocks noChangeAspect="1"/>
          </p:cNvPicPr>
          <p:nvPr/>
        </p:nvPicPr>
        <p:blipFill>
          <a:blip r:embed="rId5"/>
          <a:stretch>
            <a:fillRect/>
          </a:stretch>
        </p:blipFill>
        <p:spPr>
          <a:xfrm>
            <a:off x="1349613" y="4267200"/>
            <a:ext cx="9975323" cy="900099"/>
          </a:xfrm>
          <a:prstGeom prst="rect">
            <a:avLst/>
          </a:prstGeom>
        </p:spPr>
      </p:pic>
    </p:spTree>
    <p:extLst>
      <p:ext uri="{BB962C8B-B14F-4D97-AF65-F5344CB8AC3E}">
        <p14:creationId xmlns:p14="http://schemas.microsoft.com/office/powerpoint/2010/main" val="826457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1D65-23C4-0F5B-168B-4A25564A1A84}"/>
              </a:ext>
            </a:extLst>
          </p:cNvPr>
          <p:cNvSpPr>
            <a:spLocks noGrp="1"/>
          </p:cNvSpPr>
          <p:nvPr>
            <p:ph type="title"/>
          </p:nvPr>
        </p:nvSpPr>
        <p:spPr/>
        <p:txBody>
          <a:bodyPr>
            <a:normAutofit fontScale="90000"/>
          </a:bodyPr>
          <a:lstStyle/>
          <a:p>
            <a:r>
              <a:rPr lang="en-US" dirty="0"/>
              <a:t>2-grams … i.e. pairs of letters</a:t>
            </a:r>
          </a:p>
        </p:txBody>
      </p:sp>
      <p:pic>
        <p:nvPicPr>
          <p:cNvPr id="5" name="Content Placeholder 4">
            <a:extLst>
              <a:ext uri="{FF2B5EF4-FFF2-40B4-BE49-F238E27FC236}">
                <a16:creationId xmlns:a16="http://schemas.microsoft.com/office/drawing/2014/main" id="{2F877BFC-269C-74C6-FBFC-02F1F3FCE2F5}"/>
              </a:ext>
            </a:extLst>
          </p:cNvPr>
          <p:cNvPicPr>
            <a:picLocks noGrp="1" noChangeAspect="1"/>
          </p:cNvPicPr>
          <p:nvPr>
            <p:ph idx="1"/>
          </p:nvPr>
        </p:nvPicPr>
        <p:blipFill>
          <a:blip r:embed="rId2"/>
          <a:stretch>
            <a:fillRect/>
          </a:stretch>
        </p:blipFill>
        <p:spPr>
          <a:xfrm>
            <a:off x="2723408" y="905347"/>
            <a:ext cx="4679288" cy="4161458"/>
          </a:xfrm>
        </p:spPr>
      </p:pic>
      <p:pic>
        <p:nvPicPr>
          <p:cNvPr id="7" name="Picture 6">
            <a:extLst>
              <a:ext uri="{FF2B5EF4-FFF2-40B4-BE49-F238E27FC236}">
                <a16:creationId xmlns:a16="http://schemas.microsoft.com/office/drawing/2014/main" id="{3EBD5C47-902E-4600-FD58-C546EFA3CF4E}"/>
              </a:ext>
            </a:extLst>
          </p:cNvPr>
          <p:cNvPicPr>
            <a:picLocks noChangeAspect="1"/>
          </p:cNvPicPr>
          <p:nvPr/>
        </p:nvPicPr>
        <p:blipFill>
          <a:blip r:embed="rId3"/>
          <a:stretch>
            <a:fillRect/>
          </a:stretch>
        </p:blipFill>
        <p:spPr>
          <a:xfrm>
            <a:off x="1139827" y="4973812"/>
            <a:ext cx="9575675" cy="826743"/>
          </a:xfrm>
          <a:prstGeom prst="rect">
            <a:avLst/>
          </a:prstGeom>
        </p:spPr>
      </p:pic>
    </p:spTree>
    <p:extLst>
      <p:ext uri="{BB962C8B-B14F-4D97-AF65-F5344CB8AC3E}">
        <p14:creationId xmlns:p14="http://schemas.microsoft.com/office/powerpoint/2010/main" val="2786506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gas mask&#10;&#10;Description automatically generated with low confidence">
            <a:extLst>
              <a:ext uri="{FF2B5EF4-FFF2-40B4-BE49-F238E27FC236}">
                <a16:creationId xmlns:a16="http://schemas.microsoft.com/office/drawing/2014/main" id="{AFD8E750-0452-2BF9-4895-5F4B48C9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24" b="25343"/>
          <a:stretch/>
        </p:blipFill>
        <p:spPr>
          <a:xfrm>
            <a:off x="0" y="0"/>
            <a:ext cx="12236775" cy="6934200"/>
          </a:xfrm>
        </p:spPr>
      </p:pic>
      <p:sp>
        <p:nvSpPr>
          <p:cNvPr id="2" name="Title 1">
            <a:extLst>
              <a:ext uri="{FF2B5EF4-FFF2-40B4-BE49-F238E27FC236}">
                <a16:creationId xmlns:a16="http://schemas.microsoft.com/office/drawing/2014/main" id="{89914037-5074-11FA-0153-E705C7D4A875}"/>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Built on Math</a:t>
            </a:r>
          </a:p>
        </p:txBody>
      </p:sp>
    </p:spTree>
    <p:extLst>
      <p:ext uri="{BB962C8B-B14F-4D97-AF65-F5344CB8AC3E}">
        <p14:creationId xmlns:p14="http://schemas.microsoft.com/office/powerpoint/2010/main" val="29571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A0D9-EA5F-5CAF-18D7-1CD7D8AD6634}"/>
              </a:ext>
            </a:extLst>
          </p:cNvPr>
          <p:cNvSpPr>
            <a:spLocks noGrp="1"/>
          </p:cNvSpPr>
          <p:nvPr>
            <p:ph type="title"/>
          </p:nvPr>
        </p:nvSpPr>
        <p:spPr/>
        <p:txBody>
          <a:bodyPr>
            <a:normAutofit fontScale="90000"/>
          </a:bodyPr>
          <a:lstStyle/>
          <a:p>
            <a:r>
              <a:rPr lang="en-US" dirty="0"/>
              <a:t>Power-law decay</a:t>
            </a:r>
          </a:p>
        </p:txBody>
      </p:sp>
      <p:pic>
        <p:nvPicPr>
          <p:cNvPr id="5" name="Content Placeholder 4">
            <a:extLst>
              <a:ext uri="{FF2B5EF4-FFF2-40B4-BE49-F238E27FC236}">
                <a16:creationId xmlns:a16="http://schemas.microsoft.com/office/drawing/2014/main" id="{C38E7FB4-51CC-7846-4F4F-B06D5111AC29}"/>
              </a:ext>
            </a:extLst>
          </p:cNvPr>
          <p:cNvPicPr>
            <a:picLocks noGrp="1" noChangeAspect="1"/>
          </p:cNvPicPr>
          <p:nvPr>
            <p:ph idx="1"/>
          </p:nvPr>
        </p:nvPicPr>
        <p:blipFill>
          <a:blip r:embed="rId2"/>
          <a:stretch>
            <a:fillRect/>
          </a:stretch>
        </p:blipFill>
        <p:spPr>
          <a:xfrm>
            <a:off x="1915885" y="887045"/>
            <a:ext cx="7969167" cy="4955615"/>
          </a:xfrm>
        </p:spPr>
      </p:pic>
    </p:spTree>
    <p:extLst>
      <p:ext uri="{BB962C8B-B14F-4D97-AF65-F5344CB8AC3E}">
        <p14:creationId xmlns:p14="http://schemas.microsoft.com/office/powerpoint/2010/main" val="3271589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A29-A80A-24F9-4577-6344B0C6EB0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82A2C69-1181-C544-68EB-6E97608A1B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C50AD7-195C-D69A-AFEB-4936EFB0C689}"/>
              </a:ext>
            </a:extLst>
          </p:cNvPr>
          <p:cNvPicPr>
            <a:picLocks noChangeAspect="1"/>
          </p:cNvPicPr>
          <p:nvPr/>
        </p:nvPicPr>
        <p:blipFill rotWithShape="1">
          <a:blip r:embed="rId2"/>
          <a:srcRect r="5454"/>
          <a:stretch/>
        </p:blipFill>
        <p:spPr>
          <a:xfrm>
            <a:off x="0" y="0"/>
            <a:ext cx="12192000" cy="7186238"/>
          </a:xfrm>
          <a:prstGeom prst="rect">
            <a:avLst/>
          </a:prstGeom>
        </p:spPr>
      </p:pic>
    </p:spTree>
    <p:extLst>
      <p:ext uri="{BB962C8B-B14F-4D97-AF65-F5344CB8AC3E}">
        <p14:creationId xmlns:p14="http://schemas.microsoft.com/office/powerpoint/2010/main" val="1433062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C9A6-D19C-E906-FA83-C70BEDA37C38}"/>
              </a:ext>
            </a:extLst>
          </p:cNvPr>
          <p:cNvSpPr>
            <a:spLocks noGrp="1"/>
          </p:cNvSpPr>
          <p:nvPr>
            <p:ph type="title"/>
          </p:nvPr>
        </p:nvSpPr>
        <p:spPr/>
        <p:txBody>
          <a:bodyPr>
            <a:normAutofit fontScale="90000"/>
          </a:bodyPr>
          <a:lstStyle/>
          <a:p>
            <a:r>
              <a:rPr lang="en-US" dirty="0"/>
              <a:t>Temperature</a:t>
            </a:r>
          </a:p>
        </p:txBody>
      </p:sp>
      <p:sp>
        <p:nvSpPr>
          <p:cNvPr id="3" name="Content Placeholder 2">
            <a:extLst>
              <a:ext uri="{FF2B5EF4-FFF2-40B4-BE49-F238E27FC236}">
                <a16:creationId xmlns:a16="http://schemas.microsoft.com/office/drawing/2014/main" id="{5F743519-5127-AA9B-38CF-41E6862DE593}"/>
              </a:ext>
            </a:extLst>
          </p:cNvPr>
          <p:cNvSpPr>
            <a:spLocks noGrp="1"/>
          </p:cNvSpPr>
          <p:nvPr>
            <p:ph idx="1"/>
          </p:nvPr>
        </p:nvSpPr>
        <p:spPr/>
        <p:txBody>
          <a:bodyPr/>
          <a:lstStyle/>
          <a:p>
            <a:r>
              <a:rPr lang="en-US" dirty="0"/>
              <a:t>“The best thing about AI is its ability to learn from experience. It’s not just a matter of learning from experience, its learning from the world around you. The AI is very good example of this. It’s a very good example of how to use AI to improve your life. It’s a very good example of how to use AI to improve your life. The AI is a very good example of how to use AI to improve your life. It’s a very good example of how to use AI to…”</a:t>
            </a:r>
          </a:p>
        </p:txBody>
      </p:sp>
    </p:spTree>
    <p:extLst>
      <p:ext uri="{BB962C8B-B14F-4D97-AF65-F5344CB8AC3E}">
        <p14:creationId xmlns:p14="http://schemas.microsoft.com/office/powerpoint/2010/main" val="24622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33AC-9DCC-C462-0D8E-CC9339694EE6}"/>
              </a:ext>
            </a:extLst>
          </p:cNvPr>
          <p:cNvSpPr>
            <a:spLocks noGrp="1"/>
          </p:cNvSpPr>
          <p:nvPr>
            <p:ph type="title"/>
          </p:nvPr>
        </p:nvSpPr>
        <p:spPr/>
        <p:txBody>
          <a:bodyPr>
            <a:normAutofit fontScale="90000"/>
          </a:bodyPr>
          <a:lstStyle/>
          <a:p>
            <a:r>
              <a:rPr lang="en-US" dirty="0"/>
              <a:t>Lower the temperature…</a:t>
            </a:r>
          </a:p>
        </p:txBody>
      </p:sp>
      <p:sp>
        <p:nvSpPr>
          <p:cNvPr id="3" name="Content Placeholder 2">
            <a:extLst>
              <a:ext uri="{FF2B5EF4-FFF2-40B4-BE49-F238E27FC236}">
                <a16:creationId xmlns:a16="http://schemas.microsoft.com/office/drawing/2014/main" id="{2B5960FA-D2B9-C2CD-AADA-B54B8881F136}"/>
              </a:ext>
            </a:extLst>
          </p:cNvPr>
          <p:cNvSpPr>
            <a:spLocks noGrp="1"/>
          </p:cNvSpPr>
          <p:nvPr>
            <p:ph idx="1"/>
          </p:nvPr>
        </p:nvSpPr>
        <p:spPr/>
        <p:txBody>
          <a:bodyPr>
            <a:normAutofit/>
          </a:bodyPr>
          <a:lstStyle/>
          <a:p>
            <a:r>
              <a:rPr lang="en-US" sz="2400" dirty="0"/>
              <a:t>The best thing about AI is its ability to learn. I’ve always liked the…</a:t>
            </a:r>
          </a:p>
          <a:p>
            <a:r>
              <a:rPr lang="en-US" sz="2400" dirty="0"/>
              <a:t>The best thing about AI is its ability to really come into your world and just…</a:t>
            </a:r>
          </a:p>
          <a:p>
            <a:r>
              <a:rPr lang="en-US" sz="2400" dirty="0"/>
              <a:t>The best thing about AI is its ability to examine human behavior and the way it…</a:t>
            </a:r>
          </a:p>
          <a:p>
            <a:r>
              <a:rPr lang="en-US" sz="2400" dirty="0"/>
              <a:t>The best thing about AI is its ability to do a great job of teaching us…</a:t>
            </a:r>
          </a:p>
          <a:p>
            <a:r>
              <a:rPr lang="en-US" sz="2400" dirty="0"/>
              <a:t>The best thing about AI is its ability to create real tasks, </a:t>
            </a:r>
            <a:r>
              <a:rPr lang="en-US" sz="2400"/>
              <a:t>but you can…</a:t>
            </a:r>
            <a:endParaRPr lang="en-US" sz="2400" dirty="0"/>
          </a:p>
        </p:txBody>
      </p:sp>
    </p:spTree>
    <p:extLst>
      <p:ext uri="{BB962C8B-B14F-4D97-AF65-F5344CB8AC3E}">
        <p14:creationId xmlns:p14="http://schemas.microsoft.com/office/powerpoint/2010/main" val="121183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DD48-4717-6D51-B4C9-E14E5E188A02}"/>
              </a:ext>
            </a:extLst>
          </p:cNvPr>
          <p:cNvSpPr>
            <a:spLocks noGrp="1"/>
          </p:cNvSpPr>
          <p:nvPr>
            <p:ph type="title"/>
          </p:nvPr>
        </p:nvSpPr>
        <p:spPr/>
        <p:txBody>
          <a:bodyPr>
            <a:normAutofit fontScale="90000"/>
          </a:bodyPr>
          <a:lstStyle/>
          <a:p>
            <a:r>
              <a:rPr lang="en-US" dirty="0"/>
              <a:t>Too low temperature?</a:t>
            </a:r>
          </a:p>
        </p:txBody>
      </p:sp>
      <p:sp>
        <p:nvSpPr>
          <p:cNvPr id="3" name="Content Placeholder 2">
            <a:extLst>
              <a:ext uri="{FF2B5EF4-FFF2-40B4-BE49-F238E27FC236}">
                <a16:creationId xmlns:a16="http://schemas.microsoft.com/office/drawing/2014/main" id="{5E2AD0DF-A650-43C3-B27B-CF83958A244B}"/>
              </a:ext>
            </a:extLst>
          </p:cNvPr>
          <p:cNvSpPr>
            <a:spLocks noGrp="1"/>
          </p:cNvSpPr>
          <p:nvPr>
            <p:ph idx="1"/>
          </p:nvPr>
        </p:nvSpPr>
        <p:spPr/>
        <p:txBody>
          <a:bodyPr>
            <a:normAutofit/>
          </a:bodyPr>
          <a:lstStyle/>
          <a:p>
            <a:r>
              <a:rPr lang="en-US" sz="3200" dirty="0"/>
              <a:t>“The best thing about AI is the ability to see through, and make sense of the world around us, rather than panicking and ignoring. This is known as AI “doing its job” or AI “run-of-the-mill” Indeed taking an infinite number of steps, developing a machine that can be integrated with other systems, or controlling one system that’s truly a machine, is one of the most fundamental processes of AI. Aside from the human-machine interaction, AI was also a big part of creativity…”</a:t>
            </a:r>
          </a:p>
        </p:txBody>
      </p:sp>
    </p:spTree>
    <p:extLst>
      <p:ext uri="{BB962C8B-B14F-4D97-AF65-F5344CB8AC3E}">
        <p14:creationId xmlns:p14="http://schemas.microsoft.com/office/powerpoint/2010/main" val="101131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EA19-E9F8-431C-DB1E-C1976933C3DB}"/>
              </a:ext>
            </a:extLst>
          </p:cNvPr>
          <p:cNvSpPr>
            <a:spLocks noGrp="1"/>
          </p:cNvSpPr>
          <p:nvPr>
            <p:ph type="title"/>
          </p:nvPr>
        </p:nvSpPr>
        <p:spPr/>
        <p:txBody>
          <a:bodyPr>
            <a:normAutofit fontScale="90000"/>
          </a:bodyPr>
          <a:lstStyle/>
          <a:p>
            <a:r>
              <a:rPr lang="en-US" dirty="0"/>
              <a:t>Prompts and Tokens</a:t>
            </a:r>
          </a:p>
        </p:txBody>
      </p:sp>
      <p:sp>
        <p:nvSpPr>
          <p:cNvPr id="3" name="Content Placeholder 2">
            <a:extLst>
              <a:ext uri="{FF2B5EF4-FFF2-40B4-BE49-F238E27FC236}">
                <a16:creationId xmlns:a16="http://schemas.microsoft.com/office/drawing/2014/main" id="{3ED3CB08-040E-0184-E332-F968424963AF}"/>
              </a:ext>
            </a:extLst>
          </p:cNvPr>
          <p:cNvSpPr>
            <a:spLocks noGrp="1"/>
          </p:cNvSpPr>
          <p:nvPr>
            <p:ph idx="1"/>
          </p:nvPr>
        </p:nvSpPr>
        <p:spPr/>
        <p:txBody>
          <a:bodyPr/>
          <a:lstStyle/>
          <a:p>
            <a:r>
              <a:rPr lang="en-US" dirty="0">
                <a:hlinkClick r:id="rId2"/>
              </a:rPr>
              <a:t>https://platform.openai.com/tokenizer</a:t>
            </a:r>
            <a:endParaRPr lang="en-US" dirty="0"/>
          </a:p>
          <a:p>
            <a:r>
              <a:rPr lang="en-US" dirty="0"/>
              <a:t>Vector Databases</a:t>
            </a:r>
          </a:p>
          <a:p>
            <a:r>
              <a:rPr lang="en-US" dirty="0"/>
              <a:t>RAG – Retrieval Augmented Pattern</a:t>
            </a:r>
          </a:p>
          <a:p>
            <a:r>
              <a:rPr lang="en-US" dirty="0"/>
              <a:t>Prompt Flow</a:t>
            </a:r>
          </a:p>
        </p:txBody>
      </p:sp>
    </p:spTree>
    <p:extLst>
      <p:ext uri="{BB962C8B-B14F-4D97-AF65-F5344CB8AC3E}">
        <p14:creationId xmlns:p14="http://schemas.microsoft.com/office/powerpoint/2010/main" val="1428142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4A4-7105-6FD4-A59B-B2E3B5BFA63D}"/>
              </a:ext>
            </a:extLst>
          </p:cNvPr>
          <p:cNvSpPr>
            <a:spLocks noGrp="1"/>
          </p:cNvSpPr>
          <p:nvPr>
            <p:ph type="title"/>
          </p:nvPr>
        </p:nvSpPr>
        <p:spPr/>
        <p:txBody>
          <a:bodyPr>
            <a:normAutofit fontScale="90000"/>
          </a:bodyPr>
          <a:lstStyle/>
          <a:p>
            <a:r>
              <a:rPr lang="en-US" dirty="0"/>
              <a:t>GPTs 	</a:t>
            </a:r>
            <a:r>
              <a:rPr lang="en-US" i="1" dirty="0">
                <a:solidFill>
                  <a:schemeClr val="bg1">
                    <a:lumMod val="50000"/>
                  </a:schemeClr>
                </a:solidFill>
              </a:rPr>
              <a:t>(generative pre-trained transformer)</a:t>
            </a:r>
          </a:p>
        </p:txBody>
      </p:sp>
      <p:sp>
        <p:nvSpPr>
          <p:cNvPr id="3" name="Content Placeholder 2">
            <a:extLst>
              <a:ext uri="{FF2B5EF4-FFF2-40B4-BE49-F238E27FC236}">
                <a16:creationId xmlns:a16="http://schemas.microsoft.com/office/drawing/2014/main" id="{67E084CE-ECBC-4D7F-F80E-4098628B171F}"/>
              </a:ext>
            </a:extLst>
          </p:cNvPr>
          <p:cNvSpPr>
            <a:spLocks noGrp="1"/>
          </p:cNvSpPr>
          <p:nvPr>
            <p:ph idx="1"/>
          </p:nvPr>
        </p:nvSpPr>
        <p:spPr/>
        <p:txBody>
          <a:bodyPr/>
          <a:lstStyle/>
          <a:p>
            <a:r>
              <a:rPr lang="en-US" dirty="0"/>
              <a:t>Provide text outputs in response to inputs</a:t>
            </a:r>
          </a:p>
          <a:p>
            <a:r>
              <a:rPr lang="en-US" dirty="0"/>
              <a:t>Code generation</a:t>
            </a:r>
          </a:p>
          <a:p>
            <a:r>
              <a:rPr lang="en-US" dirty="0"/>
              <a:t>Summarization</a:t>
            </a:r>
          </a:p>
          <a:p>
            <a:r>
              <a:rPr lang="en-US" dirty="0"/>
              <a:t>Conversation</a:t>
            </a:r>
          </a:p>
          <a:p>
            <a:r>
              <a:rPr lang="en-US" dirty="0"/>
              <a:t>Creative writing</a:t>
            </a:r>
          </a:p>
        </p:txBody>
      </p:sp>
    </p:spTree>
    <p:extLst>
      <p:ext uri="{BB962C8B-B14F-4D97-AF65-F5344CB8AC3E}">
        <p14:creationId xmlns:p14="http://schemas.microsoft.com/office/powerpoint/2010/main" val="3921447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ADA3-F501-3F3F-2E5A-2F1225033C69}"/>
              </a:ext>
            </a:extLst>
          </p:cNvPr>
          <p:cNvSpPr>
            <a:spLocks noGrp="1"/>
          </p:cNvSpPr>
          <p:nvPr>
            <p:ph type="title"/>
          </p:nvPr>
        </p:nvSpPr>
        <p:spPr/>
        <p:txBody>
          <a:bodyPr>
            <a:normAutofit fontScale="90000"/>
          </a:bodyPr>
          <a:lstStyle/>
          <a:p>
            <a:r>
              <a:rPr lang="en-US" dirty="0"/>
              <a:t>Embeddings</a:t>
            </a:r>
          </a:p>
        </p:txBody>
      </p:sp>
      <p:sp>
        <p:nvSpPr>
          <p:cNvPr id="3" name="Content Placeholder 2">
            <a:extLst>
              <a:ext uri="{FF2B5EF4-FFF2-40B4-BE49-F238E27FC236}">
                <a16:creationId xmlns:a16="http://schemas.microsoft.com/office/drawing/2014/main" id="{2D9564EF-DAE4-D0F3-4986-751285834A6D}"/>
              </a:ext>
            </a:extLst>
          </p:cNvPr>
          <p:cNvSpPr>
            <a:spLocks noGrp="1"/>
          </p:cNvSpPr>
          <p:nvPr>
            <p:ph idx="1"/>
          </p:nvPr>
        </p:nvSpPr>
        <p:spPr/>
        <p:txBody>
          <a:bodyPr/>
          <a:lstStyle/>
          <a:p>
            <a:r>
              <a:rPr lang="en-US" dirty="0"/>
              <a:t>A vector representation of a piece of data</a:t>
            </a:r>
          </a:p>
          <a:p>
            <a:r>
              <a:rPr lang="en-US" dirty="0"/>
              <a:t>Search</a:t>
            </a:r>
          </a:p>
          <a:p>
            <a:r>
              <a:rPr lang="en-US" dirty="0"/>
              <a:t>Clustering</a:t>
            </a:r>
          </a:p>
          <a:p>
            <a:r>
              <a:rPr lang="en-US" dirty="0"/>
              <a:t>Recommendations</a:t>
            </a:r>
          </a:p>
          <a:p>
            <a:r>
              <a:rPr lang="en-US" dirty="0"/>
              <a:t>Anomaly detection</a:t>
            </a:r>
          </a:p>
          <a:p>
            <a:r>
              <a:rPr lang="en-US"/>
              <a:t>Classifications </a:t>
            </a:r>
          </a:p>
        </p:txBody>
      </p:sp>
    </p:spTree>
    <p:extLst>
      <p:ext uri="{BB962C8B-B14F-4D97-AF65-F5344CB8AC3E}">
        <p14:creationId xmlns:p14="http://schemas.microsoft.com/office/powerpoint/2010/main" val="3401608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B08-9903-C8D4-E393-25E7D40ECDB5}"/>
              </a:ext>
            </a:extLst>
          </p:cNvPr>
          <p:cNvSpPr>
            <a:spLocks noGrp="1"/>
          </p:cNvSpPr>
          <p:nvPr>
            <p:ph type="title"/>
          </p:nvPr>
        </p:nvSpPr>
        <p:spPr/>
        <p:txBody>
          <a:bodyPr>
            <a:normAutofit fontScale="90000"/>
          </a:bodyPr>
          <a:lstStyle/>
          <a:p>
            <a:r>
              <a:rPr lang="en-US" dirty="0"/>
              <a:t>Let’s play a game</a:t>
            </a:r>
          </a:p>
        </p:txBody>
      </p:sp>
      <p:sp>
        <p:nvSpPr>
          <p:cNvPr id="3" name="Content Placeholder 2">
            <a:extLst>
              <a:ext uri="{FF2B5EF4-FFF2-40B4-BE49-F238E27FC236}">
                <a16:creationId xmlns:a16="http://schemas.microsoft.com/office/drawing/2014/main" id="{CCA8AE48-F2CF-028F-FF08-366A744BB0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DAA661-A4C2-80B3-46CF-1210E096D096}"/>
              </a:ext>
            </a:extLst>
          </p:cNvPr>
          <p:cNvPicPr>
            <a:picLocks noChangeAspect="1"/>
          </p:cNvPicPr>
          <p:nvPr/>
        </p:nvPicPr>
        <p:blipFill>
          <a:blip r:embed="rId2"/>
          <a:stretch>
            <a:fillRect/>
          </a:stretch>
        </p:blipFill>
        <p:spPr>
          <a:xfrm>
            <a:off x="2149448" y="956249"/>
            <a:ext cx="6638292" cy="5289772"/>
          </a:xfrm>
          <a:prstGeom prst="rect">
            <a:avLst/>
          </a:prstGeom>
        </p:spPr>
      </p:pic>
    </p:spTree>
    <p:extLst>
      <p:ext uri="{BB962C8B-B14F-4D97-AF65-F5344CB8AC3E}">
        <p14:creationId xmlns:p14="http://schemas.microsoft.com/office/powerpoint/2010/main" val="215656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677" y="3184427"/>
            <a:ext cx="9590550" cy="1828813"/>
          </a:xfrm>
        </p:spPr>
        <p:txBody>
          <a:bodyPr>
            <a:normAutofit fontScale="90000"/>
          </a:bodyPr>
          <a:lstStyle/>
          <a:p>
            <a:pPr algn="l"/>
            <a:r>
              <a:rPr lang="en-US" dirty="0"/>
              <a:t>Automation  </a:t>
            </a:r>
            <a:r>
              <a:rPr lang="en-US" i="1" dirty="0"/>
              <a:t>(verb)</a:t>
            </a:r>
            <a:br>
              <a:rPr lang="en-US" dirty="0"/>
            </a:br>
            <a:br>
              <a:rPr lang="en-US" dirty="0"/>
            </a:br>
            <a:br>
              <a:rPr lang="en-US"/>
            </a:br>
            <a:r>
              <a:rPr lang="en-US"/>
              <a:t>Why </a:t>
            </a:r>
            <a:r>
              <a:rPr lang="en-US" dirty="0"/>
              <a:t>spend 6 minutes doing something by hand when you can spend 6 hours failing to </a:t>
            </a:r>
            <a:r>
              <a:rPr lang="en-US"/>
              <a:t>automate it?</a:t>
            </a:r>
            <a:endParaRPr lang="en-US" dirty="0"/>
          </a:p>
        </p:txBody>
      </p:sp>
    </p:spTree>
    <p:extLst>
      <p:ext uri="{BB962C8B-B14F-4D97-AF65-F5344CB8AC3E}">
        <p14:creationId xmlns:p14="http://schemas.microsoft.com/office/powerpoint/2010/main" val="38463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851-70B6-AD48-17B3-F8447ECD259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C532801-5154-D945-8425-0992E78C9347}"/>
              </a:ext>
            </a:extLst>
          </p:cNvPr>
          <p:cNvSpPr>
            <a:spLocks noGrp="1"/>
          </p:cNvSpPr>
          <p:nvPr>
            <p:ph idx="1"/>
          </p:nvPr>
        </p:nvSpPr>
        <p:spPr/>
        <p:txBody>
          <a:bodyPr/>
          <a:lstStyle/>
          <a:p>
            <a:endParaRPr lang="en-US"/>
          </a:p>
        </p:txBody>
      </p:sp>
      <p:pic>
        <p:nvPicPr>
          <p:cNvPr id="4" name="Picture 4" descr="GitHub Copilot Launched in Private Beta – GameFromScratch.com">
            <a:extLst>
              <a:ext uri="{FF2B5EF4-FFF2-40B4-BE49-F238E27FC236}">
                <a16:creationId xmlns:a16="http://schemas.microsoft.com/office/drawing/2014/main" id="{854810CA-A51F-923C-076E-A5E8E67066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0122"/>
            <a:ext cx="12192000" cy="688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6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Student Driver Signs For Car - Warning Caution Students Driving Window ...">
            <a:extLst>
              <a:ext uri="{FF2B5EF4-FFF2-40B4-BE49-F238E27FC236}">
                <a16:creationId xmlns:a16="http://schemas.microsoft.com/office/drawing/2014/main" id="{C7A0FDA0-C018-FE1E-F4BA-1AD6E2420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6" t="27585" r="17790" b="10864"/>
          <a:stretch/>
        </p:blipFill>
        <p:spPr bwMode="auto">
          <a:xfrm>
            <a:off x="25535" y="-89758"/>
            <a:ext cx="12183294" cy="650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137B40-1794-DCD7-17DD-74CCBF32CEED}"/>
              </a:ext>
            </a:extLst>
          </p:cNvPr>
          <p:cNvSpPr>
            <a:spLocks noGrp="1"/>
          </p:cNvSpPr>
          <p:nvPr>
            <p:ph type="title"/>
          </p:nvPr>
        </p:nvSpPr>
        <p:spPr>
          <a:xfrm>
            <a:off x="1133183" y="286604"/>
            <a:ext cx="10366090" cy="669645"/>
          </a:xfrm>
        </p:spPr>
        <p:txBody>
          <a:bodyPr>
            <a:normAutofit fontScale="90000"/>
          </a:bodyPr>
          <a:lstStyle/>
          <a:p>
            <a:r>
              <a:rPr lang="en-US"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Copilot</a:t>
            </a:r>
          </a:p>
        </p:txBody>
      </p:sp>
      <p:sp>
        <p:nvSpPr>
          <p:cNvPr id="3" name="Content Placeholder 2">
            <a:extLst>
              <a:ext uri="{FF2B5EF4-FFF2-40B4-BE49-F238E27FC236}">
                <a16:creationId xmlns:a16="http://schemas.microsoft.com/office/drawing/2014/main" id="{ADEF1F3B-2D67-3BE4-6766-B06EB120879F}"/>
              </a:ext>
            </a:extLst>
          </p:cNvPr>
          <p:cNvSpPr>
            <a:spLocks noGrp="1"/>
          </p:cNvSpPr>
          <p:nvPr>
            <p:ph idx="1"/>
          </p:nvPr>
        </p:nvSpPr>
        <p:spPr>
          <a:xfrm>
            <a:off x="1789531" y="1108364"/>
            <a:ext cx="9366149" cy="4793387"/>
          </a:xfrm>
        </p:spPr>
        <p:txBody>
          <a:bodyPr/>
          <a:lstStyle/>
          <a:p>
            <a:pPr marL="0" indent="0">
              <a:buNone/>
            </a:pPr>
            <a:r>
              <a:rPr lang="en-US" dirty="0">
                <a:solidFill>
                  <a:schemeClr val="bg1"/>
                </a:solidFill>
              </a:rPr>
              <a:t>How can I help?</a:t>
            </a:r>
          </a:p>
          <a:p>
            <a:pPr marL="0" indent="0">
              <a:buNone/>
            </a:pPr>
            <a:r>
              <a:rPr lang="en-US" dirty="0">
                <a:solidFill>
                  <a:schemeClr val="bg1"/>
                </a:solidFill>
              </a:rPr>
              <a:t>Pay </a:t>
            </a:r>
            <a:r>
              <a:rPr lang="en-US" dirty="0" err="1">
                <a:solidFill>
                  <a:schemeClr val="bg1"/>
                </a:solidFill>
              </a:rPr>
              <a:t>atterntion</a:t>
            </a:r>
            <a:r>
              <a:rPr lang="en-US" dirty="0">
                <a:solidFill>
                  <a:schemeClr val="bg1"/>
                </a:solidFill>
              </a:rPr>
              <a:t>…</a:t>
            </a:r>
          </a:p>
        </p:txBody>
      </p:sp>
    </p:spTree>
    <p:extLst>
      <p:ext uri="{BB962C8B-B14F-4D97-AF65-F5344CB8AC3E}">
        <p14:creationId xmlns:p14="http://schemas.microsoft.com/office/powerpoint/2010/main" val="51457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a:xfrm>
            <a:off x="1" y="0"/>
            <a:ext cx="12198969" cy="6897101"/>
          </a:xfrm>
          <a:prstGeom prst="rect">
            <a:avLst/>
          </a:prstGeom>
        </p:spPr>
      </p:pic>
      <p:sp>
        <p:nvSpPr>
          <p:cNvPr id="7" name="Rectangle 6"/>
          <p:cNvSpPr/>
          <p:nvPr/>
        </p:nvSpPr>
        <p:spPr bwMode="auto">
          <a:xfrm>
            <a:off x="1730" y="2"/>
            <a:ext cx="12190271" cy="6897101"/>
          </a:xfrm>
          <a:prstGeom prst="rect">
            <a:avLst/>
          </a:prstGeom>
          <a:solidFill>
            <a:srgbClr val="000C4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t" anchorCtr="0"/>
          <a:lstStyle/>
          <a:p>
            <a:pPr algn="ctr" defTabSz="913817">
              <a:defRPr/>
            </a:pPr>
            <a:endParaRPr lang="en-US" sz="1567" spc="-1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Mike Benkovich 			   	</a:t>
            </a:r>
          </a:p>
        </p:txBody>
      </p:sp>
      <p:sp>
        <p:nvSpPr>
          <p:cNvPr id="5" name="Text Placeholder 4"/>
          <p:cNvSpPr>
            <a:spLocks noGrp="1"/>
          </p:cNvSpPr>
          <p:nvPr>
            <p:ph type="body" sz="quarter" idx="10"/>
          </p:nvPr>
        </p:nvSpPr>
        <p:spPr/>
        <p:txBody>
          <a:bodyPr vert="horz" lIns="0" tIns="0" rIns="0" bIns="0" rtlCol="0" anchor="t">
            <a:normAutofit fontScale="92500" lnSpcReduction="10000"/>
          </a:bodyPr>
          <a:lstStyle/>
          <a:p>
            <a:pPr marL="0" indent="0">
              <a:buNone/>
            </a:pPr>
            <a:r>
              <a:rPr lang="en-US" sz="3900" dirty="0">
                <a:solidFill>
                  <a:schemeClr val="bg1"/>
                </a:solidFill>
                <a:latin typeface="Segoe UI Semilight"/>
                <a:cs typeface="Segoe UI Semilight"/>
              </a:rPr>
              <a:t>- Enterprise Cloud Architect &amp; </a:t>
            </a:r>
            <a:r>
              <a:rPr lang="en-US" sz="3900" b="1" dirty="0">
                <a:solidFill>
                  <a:srgbClr val="FFFF00"/>
                </a:solidFill>
                <a:latin typeface="Segoe UI Semilight"/>
                <a:cs typeface="Segoe UI Semilight"/>
              </a:rPr>
              <a:t>Consultant</a:t>
            </a:r>
          </a:p>
          <a:p>
            <a:pPr marL="0" indent="0">
              <a:buNone/>
            </a:pPr>
            <a:r>
              <a:rPr lang="en-US" sz="3920" dirty="0">
                <a:solidFill>
                  <a:schemeClr val="bg1"/>
                </a:solidFill>
              </a:rPr>
              <a:t>- Live in </a:t>
            </a:r>
            <a:r>
              <a:rPr lang="en-US" sz="3920" b="1" dirty="0">
                <a:solidFill>
                  <a:srgbClr val="92D050"/>
                </a:solidFill>
              </a:rPr>
              <a:t>Minneapolis</a:t>
            </a:r>
          </a:p>
          <a:p>
            <a:pPr marL="0" indent="0">
              <a:buNone/>
            </a:pPr>
            <a:r>
              <a:rPr lang="en-US" sz="3920" dirty="0">
                <a:solidFill>
                  <a:schemeClr val="bg1"/>
                </a:solidFill>
              </a:rPr>
              <a:t>- Founder of </a:t>
            </a:r>
            <a:r>
              <a:rPr lang="en-US" sz="3920" b="1" dirty="0">
                <a:solidFill>
                  <a:srgbClr val="FFFF00"/>
                </a:solidFill>
              </a:rPr>
              <a:t>Imagine Technologies</a:t>
            </a:r>
            <a:r>
              <a:rPr lang="en-US" sz="3920" dirty="0">
                <a:solidFill>
                  <a:schemeClr val="bg1"/>
                </a:solidFill>
              </a:rPr>
              <a:t>, Inc.</a:t>
            </a:r>
          </a:p>
          <a:p>
            <a:pPr marL="0" indent="0">
              <a:buNone/>
            </a:pPr>
            <a:r>
              <a:rPr lang="en-US" sz="3920" dirty="0">
                <a:solidFill>
                  <a:schemeClr val="bg1"/>
                </a:solidFill>
              </a:rPr>
              <a:t>- Developing Courses for </a:t>
            </a:r>
            <a:r>
              <a:rPr lang="en-US" sz="3920" b="1" dirty="0">
                <a:solidFill>
                  <a:srgbClr val="00BCF2"/>
                </a:solidFill>
              </a:rPr>
              <a:t>LinkedIn</a:t>
            </a:r>
            <a:r>
              <a:rPr lang="en-US" sz="3920" dirty="0">
                <a:solidFill>
                  <a:schemeClr val="bg1"/>
                </a:solidFill>
              </a:rPr>
              <a:t> Learning</a:t>
            </a:r>
          </a:p>
          <a:p>
            <a:pPr marL="0" indent="0">
              <a:buNone/>
            </a:pPr>
            <a:r>
              <a:rPr lang="en-US" sz="3920" dirty="0">
                <a:solidFill>
                  <a:schemeClr val="bg1"/>
                </a:solidFill>
              </a:rPr>
              <a:t>- Blog </a:t>
            </a:r>
            <a:r>
              <a:rPr lang="en-US" sz="3920" u="sng" dirty="0">
                <a:solidFill>
                  <a:srgbClr val="FFC000"/>
                </a:solidFill>
              </a:rPr>
              <a:t>www.benkoTIPS.com</a:t>
            </a:r>
            <a:r>
              <a:rPr lang="en-US" sz="3920" dirty="0">
                <a:solidFill>
                  <a:srgbClr val="FFC000"/>
                </a:solidFill>
              </a:rPr>
              <a:t> </a:t>
            </a:r>
          </a:p>
          <a:p>
            <a:pPr marL="0" indent="0">
              <a:buNone/>
            </a:pPr>
            <a:r>
              <a:rPr lang="en-US" sz="3920" dirty="0">
                <a:solidFill>
                  <a:schemeClr val="bg1"/>
                </a:solidFill>
              </a:rPr>
              <a:t>- Follow </a:t>
            </a:r>
            <a:r>
              <a:rPr lang="en-US" sz="3920" b="1" dirty="0">
                <a:solidFill>
                  <a:srgbClr val="F77462"/>
                </a:solidFill>
              </a:rPr>
              <a:t>@</a:t>
            </a:r>
            <a:r>
              <a:rPr lang="en-US" sz="3920" dirty="0">
                <a:solidFill>
                  <a:srgbClr val="F77462"/>
                </a:solidFill>
              </a:rPr>
              <a:t>mbenko</a:t>
            </a:r>
            <a:r>
              <a:rPr lang="en-US" sz="3920" b="1" dirty="0">
                <a:solidFill>
                  <a:srgbClr val="F77462"/>
                </a:solidFill>
              </a:rPr>
              <a:t> </a:t>
            </a:r>
            <a:r>
              <a:rPr lang="en-US" sz="3920" dirty="0">
                <a:solidFill>
                  <a:schemeClr val="bg1"/>
                </a:solidFill>
              </a:rPr>
              <a:t>on </a:t>
            </a:r>
            <a:r>
              <a:rPr lang="en-US" sz="3920" b="1" dirty="0">
                <a:solidFill>
                  <a:schemeClr val="bg1"/>
                </a:solidFill>
              </a:rPr>
              <a:t>Twitter</a:t>
            </a:r>
          </a:p>
          <a:p>
            <a:pPr>
              <a:buFontTx/>
              <a:buChar char="-"/>
            </a:pPr>
            <a:r>
              <a:rPr lang="en-US" sz="3920" dirty="0">
                <a:solidFill>
                  <a:schemeClr val="bg1"/>
                </a:solidFill>
              </a:rPr>
              <a:t> Send me </a:t>
            </a:r>
            <a:r>
              <a:rPr lang="en-US" sz="3920" b="1" dirty="0">
                <a:solidFill>
                  <a:schemeClr val="bg1"/>
                </a:solidFill>
              </a:rPr>
              <a:t>Feedback</a:t>
            </a:r>
            <a:r>
              <a:rPr lang="en-US" sz="3920" dirty="0">
                <a:solidFill>
                  <a:schemeClr val="bg1"/>
                </a:solidFill>
              </a:rPr>
              <a:t>! </a:t>
            </a:r>
            <a:r>
              <a:rPr lang="en-US" sz="4000" dirty="0">
                <a:solidFill>
                  <a:srgbClr val="FFC000"/>
                </a:solidFill>
              </a:rPr>
              <a:t>mike@benko.com</a:t>
            </a:r>
          </a:p>
          <a:p>
            <a:pPr marL="0" indent="0">
              <a:buNone/>
            </a:pPr>
            <a:r>
              <a:rPr lang="en-US" sz="4000" dirty="0">
                <a:solidFill>
                  <a:schemeClr val="bg1"/>
                </a:solidFill>
              </a:rPr>
              <a:t>- Azure </a:t>
            </a:r>
            <a:r>
              <a:rPr lang="en-US" sz="4000" b="1" dirty="0">
                <a:solidFill>
                  <a:schemeClr val="bg1"/>
                </a:solidFill>
              </a:rPr>
              <a:t>Office Hours </a:t>
            </a:r>
            <a:r>
              <a:rPr lang="en-US" sz="4000" dirty="0">
                <a:solidFill>
                  <a:schemeClr val="bg1"/>
                </a:solidFill>
              </a:rPr>
              <a:t>on Fridays! </a:t>
            </a:r>
            <a:r>
              <a:rPr lang="en-US" sz="4000" dirty="0">
                <a:solidFill>
                  <a:schemeClr val="accent1">
                    <a:lumMod val="50000"/>
                  </a:schemeClr>
                </a:solidFill>
                <a:hlinkClick r:id="rId3"/>
              </a:rPr>
              <a:t>https://bit.ly/BnkAzHrs</a:t>
            </a:r>
            <a:r>
              <a:rPr lang="en-US" sz="4000" dirty="0">
                <a:solidFill>
                  <a:schemeClr val="accent1">
                    <a:lumMod val="50000"/>
                  </a:schemeClr>
                </a:solidFill>
              </a:rPr>
              <a:t> </a:t>
            </a:r>
          </a:p>
          <a:p>
            <a:pPr marL="0" indent="0">
              <a:buNone/>
            </a:pPr>
            <a:endParaRPr lang="en-US" sz="3920" dirty="0">
              <a:solidFill>
                <a:srgbClr val="FFC000"/>
              </a:solidFill>
            </a:endParaRPr>
          </a:p>
        </p:txBody>
      </p:sp>
      <p:pic>
        <p:nvPicPr>
          <p:cNvPr id="8" name="Picture 7">
            <a:extLst>
              <a:ext uri="{FF2B5EF4-FFF2-40B4-BE49-F238E27FC236}">
                <a16:creationId xmlns:a16="http://schemas.microsoft.com/office/drawing/2014/main" id="{BAAE899A-7498-4AAF-8CD1-5886122CEDF0}"/>
              </a:ext>
            </a:extLst>
          </p:cNvPr>
          <p:cNvPicPr>
            <a:picLocks noChangeAspect="1"/>
          </p:cNvPicPr>
          <p:nvPr/>
        </p:nvPicPr>
        <p:blipFill rotWithShape="1">
          <a:blip r:embed="rId4"/>
          <a:srcRect l="11406" t="25711" r="10468"/>
          <a:stretch/>
        </p:blipFill>
        <p:spPr>
          <a:xfrm>
            <a:off x="9042400" y="2255323"/>
            <a:ext cx="2540000" cy="3229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24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C0D0-6701-4CFA-95DD-32A129E5C51F}"/>
              </a:ext>
            </a:extLst>
          </p:cNvPr>
          <p:cNvSpPr>
            <a:spLocks noGrp="1"/>
          </p:cNvSpPr>
          <p:nvPr>
            <p:ph type="title"/>
          </p:nvPr>
        </p:nvSpPr>
        <p:spPr>
          <a:xfrm>
            <a:off x="1300725" y="2741969"/>
            <a:ext cx="9590550" cy="1828813"/>
          </a:xfrm>
        </p:spPr>
        <p:txBody>
          <a:bodyPr>
            <a:normAutofit fontScale="90000"/>
          </a:bodyPr>
          <a:lstStyle/>
          <a:p>
            <a:r>
              <a:rPr lang="en-US" dirty="0"/>
              <a:t>Now is not the time for fear</a:t>
            </a:r>
            <a:br>
              <a:rPr lang="en-US" dirty="0"/>
            </a:br>
            <a:br>
              <a:rPr lang="en-US" dirty="0"/>
            </a:br>
            <a:r>
              <a:rPr lang="en-US" dirty="0"/>
              <a:t>That comes later.</a:t>
            </a:r>
          </a:p>
        </p:txBody>
      </p:sp>
    </p:spTree>
    <p:extLst>
      <p:ext uri="{BB962C8B-B14F-4D97-AF65-F5344CB8AC3E}">
        <p14:creationId xmlns:p14="http://schemas.microsoft.com/office/powerpoint/2010/main" val="270612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C029-86FD-C52C-E219-9E377EE50480}"/>
              </a:ext>
            </a:extLst>
          </p:cNvPr>
          <p:cNvSpPr>
            <a:spLocks noGrp="1"/>
          </p:cNvSpPr>
          <p:nvPr>
            <p:ph type="title"/>
          </p:nvPr>
        </p:nvSpPr>
        <p:spPr/>
        <p:txBody>
          <a:bodyPr>
            <a:normAutofit fontScale="90000"/>
          </a:bodyPr>
          <a:lstStyle/>
          <a:p>
            <a:r>
              <a:rPr lang="en-US"/>
              <a:t>OpenAI Service</a:t>
            </a:r>
          </a:p>
        </p:txBody>
      </p:sp>
      <p:sp>
        <p:nvSpPr>
          <p:cNvPr id="3" name="Content Placeholder 2">
            <a:extLst>
              <a:ext uri="{FF2B5EF4-FFF2-40B4-BE49-F238E27FC236}">
                <a16:creationId xmlns:a16="http://schemas.microsoft.com/office/drawing/2014/main" id="{6F26153E-EAD5-DE55-8FBC-7BB678F7E1D8}"/>
              </a:ext>
            </a:extLst>
          </p:cNvPr>
          <p:cNvSpPr>
            <a:spLocks noGrp="1"/>
          </p:cNvSpPr>
          <p:nvPr>
            <p:ph idx="1"/>
          </p:nvPr>
        </p:nvSpPr>
        <p:spPr/>
        <p:txBody>
          <a:bodyPr/>
          <a:lstStyle/>
          <a:p>
            <a:endParaRPr lang="en-US"/>
          </a:p>
        </p:txBody>
      </p:sp>
      <p:pic>
        <p:nvPicPr>
          <p:cNvPr id="2052" name="Picture 4" descr="Microsoft Azure OpenAI now available, ChatGPT coming soon">
            <a:extLst>
              <a:ext uri="{FF2B5EF4-FFF2-40B4-BE49-F238E27FC236}">
                <a16:creationId xmlns:a16="http://schemas.microsoft.com/office/drawing/2014/main" id="{372BCA47-0572-6D77-F798-80F7AF49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77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AF1-B6A8-924F-A209-1F8298F554CA}"/>
              </a:ext>
            </a:extLst>
          </p:cNvPr>
          <p:cNvSpPr>
            <a:spLocks noGrp="1"/>
          </p:cNvSpPr>
          <p:nvPr>
            <p:ph type="title"/>
          </p:nvPr>
        </p:nvSpPr>
        <p:spPr/>
        <p:txBody>
          <a:bodyPr>
            <a:normAutofit fontScale="90000"/>
          </a:bodyPr>
          <a:lstStyle/>
          <a:p>
            <a:r>
              <a:rPr lang="en-US" dirty="0" err="1"/>
              <a:t>Promptflow</a:t>
            </a:r>
            <a:endParaRPr lang="en-US" dirty="0"/>
          </a:p>
        </p:txBody>
      </p:sp>
      <p:sp>
        <p:nvSpPr>
          <p:cNvPr id="3" name="Content Placeholder 2">
            <a:extLst>
              <a:ext uri="{FF2B5EF4-FFF2-40B4-BE49-F238E27FC236}">
                <a16:creationId xmlns:a16="http://schemas.microsoft.com/office/drawing/2014/main" id="{56223D8E-2F69-3D80-B668-76395C635B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5809F8-E91A-E395-BEC8-F20E29457BCA}"/>
              </a:ext>
            </a:extLst>
          </p:cNvPr>
          <p:cNvPicPr>
            <a:picLocks noChangeAspect="1"/>
          </p:cNvPicPr>
          <p:nvPr/>
        </p:nvPicPr>
        <p:blipFill>
          <a:blip r:embed="rId2"/>
          <a:stretch>
            <a:fillRect/>
          </a:stretch>
        </p:blipFill>
        <p:spPr>
          <a:xfrm>
            <a:off x="0" y="0"/>
            <a:ext cx="12192000" cy="7035058"/>
          </a:xfrm>
          <a:prstGeom prst="rect">
            <a:avLst/>
          </a:prstGeom>
        </p:spPr>
      </p:pic>
    </p:spTree>
    <p:extLst>
      <p:ext uri="{BB962C8B-B14F-4D97-AF65-F5344CB8AC3E}">
        <p14:creationId xmlns:p14="http://schemas.microsoft.com/office/powerpoint/2010/main" val="3664457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C6E1-031D-F898-A335-13298CA1F1BB}"/>
              </a:ext>
            </a:extLst>
          </p:cNvPr>
          <p:cNvSpPr>
            <a:spLocks noGrp="1"/>
          </p:cNvSpPr>
          <p:nvPr>
            <p:ph type="title"/>
          </p:nvPr>
        </p:nvSpPr>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4FFC5764-46C5-C6A4-D4DF-6E03D1BF2BC5}"/>
              </a:ext>
            </a:extLst>
          </p:cNvPr>
          <p:cNvSpPr>
            <a:spLocks noGrp="1"/>
          </p:cNvSpPr>
          <p:nvPr>
            <p:ph idx="1"/>
          </p:nvPr>
        </p:nvSpPr>
        <p:spPr/>
        <p:txBody>
          <a:bodyPr/>
          <a:lstStyle/>
          <a:p>
            <a:r>
              <a:rPr lang="en-US" dirty="0"/>
              <a:t>Fear not…</a:t>
            </a:r>
          </a:p>
          <a:p>
            <a:r>
              <a:rPr lang="en-US" dirty="0"/>
              <a:t>Learn to ask better questions</a:t>
            </a:r>
          </a:p>
          <a:p>
            <a:r>
              <a:rPr lang="en-US" dirty="0"/>
              <a:t>Practice</a:t>
            </a:r>
          </a:p>
        </p:txBody>
      </p:sp>
    </p:spTree>
    <p:extLst>
      <p:ext uri="{BB962C8B-B14F-4D97-AF65-F5344CB8AC3E}">
        <p14:creationId xmlns:p14="http://schemas.microsoft.com/office/powerpoint/2010/main" val="1091222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894A4-48F5-F2CA-3D6E-712048C80FF5}"/>
              </a:ext>
            </a:extLst>
          </p:cNvPr>
          <p:cNvSpPr>
            <a:spLocks noGrp="1"/>
          </p:cNvSpPr>
          <p:nvPr>
            <p:ph type="title"/>
          </p:nvPr>
        </p:nvSpPr>
        <p:spPr>
          <a:xfrm>
            <a:off x="1107758" y="2765367"/>
            <a:ext cx="10353762" cy="970450"/>
          </a:xfrm>
        </p:spPr>
        <p:txBody>
          <a:bodyPr anchor="ctr">
            <a:noAutofit/>
          </a:bodyPr>
          <a:lstStyle/>
          <a:p>
            <a:pPr algn="ctr"/>
            <a:r>
              <a:rPr lang="en-US" sz="8800" b="0" dirty="0">
                <a:solidFill>
                  <a:schemeClr val="accent3"/>
                </a:solidFill>
                <a:latin typeface="+mn-lt"/>
                <a:cs typeface="Arial" panose="020B0604020202020204" pitchFamily="34" charset="0"/>
              </a:rPr>
              <a:t>Doing things </a:t>
            </a:r>
            <a:r>
              <a:rPr lang="en-US" sz="8800" dirty="0">
                <a:solidFill>
                  <a:schemeClr val="tx1"/>
                </a:solidFill>
                <a:latin typeface="+mn-lt"/>
                <a:cs typeface="Arial" panose="020B0604020202020204" pitchFamily="34" charset="0"/>
              </a:rPr>
              <a:t>right</a:t>
            </a:r>
            <a:br>
              <a:rPr lang="en-US" sz="8800" b="0" dirty="0">
                <a:latin typeface="+mn-lt"/>
                <a:cs typeface="Arial" panose="020B0604020202020204" pitchFamily="34" charset="0"/>
              </a:rPr>
            </a:br>
            <a:br>
              <a:rPr lang="en-US" sz="3600" b="0" dirty="0">
                <a:latin typeface="+mn-lt"/>
                <a:cs typeface="Arial" panose="020B0604020202020204" pitchFamily="34" charset="0"/>
              </a:rPr>
            </a:br>
            <a:r>
              <a:rPr lang="en-US" sz="5400" b="0" dirty="0">
                <a:solidFill>
                  <a:schemeClr val="bg1">
                    <a:lumMod val="50000"/>
                  </a:schemeClr>
                </a:solidFill>
                <a:latin typeface="+mn-lt"/>
                <a:cs typeface="Arial" panose="020B0604020202020204" pitchFamily="34" charset="0"/>
              </a:rPr>
              <a:t>is not the same as</a:t>
            </a:r>
            <a:br>
              <a:rPr lang="en-US" sz="5400" b="0" dirty="0">
                <a:solidFill>
                  <a:schemeClr val="bg1">
                    <a:lumMod val="50000"/>
                  </a:schemeClr>
                </a:solidFill>
                <a:latin typeface="+mn-lt"/>
                <a:cs typeface="Arial" panose="020B0604020202020204" pitchFamily="34" charset="0"/>
              </a:rPr>
            </a:br>
            <a:br>
              <a:rPr lang="en-US" sz="3600" b="0" dirty="0">
                <a:latin typeface="+mn-lt"/>
                <a:cs typeface="Arial" panose="020B0604020202020204" pitchFamily="34" charset="0"/>
              </a:rPr>
            </a:br>
            <a:r>
              <a:rPr lang="en-US" sz="8800" b="0" dirty="0">
                <a:solidFill>
                  <a:schemeClr val="accent6">
                    <a:lumMod val="75000"/>
                  </a:schemeClr>
                </a:solidFill>
                <a:latin typeface="+mn-lt"/>
                <a:cs typeface="Arial" panose="020B0604020202020204" pitchFamily="34" charset="0"/>
              </a:rPr>
              <a:t>Doing the </a:t>
            </a:r>
            <a:r>
              <a:rPr lang="en-US" sz="8800" dirty="0">
                <a:solidFill>
                  <a:schemeClr val="tx1"/>
                </a:solidFill>
                <a:latin typeface="+mn-lt"/>
                <a:cs typeface="Arial" panose="020B0604020202020204" pitchFamily="34" charset="0"/>
              </a:rPr>
              <a:t>right</a:t>
            </a:r>
            <a:r>
              <a:rPr lang="en-US" sz="8800" b="0" dirty="0">
                <a:solidFill>
                  <a:srgbClr val="002060"/>
                </a:solidFill>
                <a:latin typeface="+mn-lt"/>
                <a:cs typeface="Arial" panose="020B0604020202020204" pitchFamily="34" charset="0"/>
              </a:rPr>
              <a:t> </a:t>
            </a:r>
            <a:r>
              <a:rPr lang="en-US" sz="8800" dirty="0">
                <a:solidFill>
                  <a:schemeClr val="tx1"/>
                </a:solidFill>
                <a:latin typeface="+mn-lt"/>
                <a:cs typeface="Arial" panose="020B0604020202020204" pitchFamily="34" charset="0"/>
              </a:rPr>
              <a:t>things</a:t>
            </a:r>
            <a:endParaRPr lang="en-US"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90495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CF90AF98-02D9-4883-B295-227E6EEEB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04851"/>
            <a:ext cx="11430000" cy="5448300"/>
          </a:xfrm>
          <a:prstGeom prst="rect">
            <a:avLst/>
          </a:prstGeom>
        </p:spPr>
      </p:pic>
      <p:sp>
        <p:nvSpPr>
          <p:cNvPr id="6" name="TextBox 5">
            <a:extLst>
              <a:ext uri="{FF2B5EF4-FFF2-40B4-BE49-F238E27FC236}">
                <a16:creationId xmlns:a16="http://schemas.microsoft.com/office/drawing/2014/main" id="{D361EA54-706A-4AA1-8F7D-C7D0E996ACDB}"/>
              </a:ext>
            </a:extLst>
          </p:cNvPr>
          <p:cNvSpPr txBox="1"/>
          <p:nvPr/>
        </p:nvSpPr>
        <p:spPr>
          <a:xfrm>
            <a:off x="7457090" y="6596391"/>
            <a:ext cx="2989921" cy="261610"/>
          </a:xfrm>
          <a:prstGeom prst="rect">
            <a:avLst/>
          </a:prstGeom>
          <a:noFill/>
        </p:spPr>
        <p:txBody>
          <a:bodyPr wrap="none" rtlCol="0">
            <a:spAutoFit/>
          </a:bodyPr>
          <a:lstStyle/>
          <a:p>
            <a:pPr defTabSz="914377"/>
            <a:r>
              <a:rPr lang="en-US" sz="1100" dirty="0">
                <a:solidFill>
                  <a:prstClr val="white">
                    <a:lumMod val="75000"/>
                  </a:prstClr>
                </a:solidFill>
                <a:latin typeface="Verdana" panose="020B0604030504040204"/>
              </a:rPr>
              <a:t>http://turnoff.us/geek/arduino-project/</a:t>
            </a:r>
          </a:p>
        </p:txBody>
      </p:sp>
    </p:spTree>
    <p:extLst>
      <p:ext uri="{BB962C8B-B14F-4D97-AF65-F5344CB8AC3E}">
        <p14:creationId xmlns:p14="http://schemas.microsoft.com/office/powerpoint/2010/main" val="2068644071"/>
      </p:ext>
    </p:extLst>
  </p:cSld>
  <p:clrMapOvr>
    <a:masterClrMapping/>
  </p:clrMapOvr>
  <mc:AlternateContent xmlns:mc="http://schemas.openxmlformats.org/markup-compatibility/2006" xmlns:p14="http://schemas.microsoft.com/office/powerpoint/2010/main">
    <mc:Choice Requires="p14">
      <p:transition spd="slow" p14:dur="1500" advTm="14000">
        <p:random/>
      </p:transition>
    </mc:Choice>
    <mc:Fallback xmlns="">
      <p:transition spd="slow" advTm="1400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054-6BD4-466B-A49D-70B0820DCAA2}"/>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2704201B-6CCD-48FA-8622-C5731D924842}"/>
              </a:ext>
            </a:extLst>
          </p:cNvPr>
          <p:cNvSpPr>
            <a:spLocks noGrp="1"/>
          </p:cNvSpPr>
          <p:nvPr>
            <p:ph type="body" sz="quarter" idx="10"/>
          </p:nvPr>
        </p:nvSpPr>
        <p:spPr>
          <a:xfrm>
            <a:off x="586391" y="1434371"/>
            <a:ext cx="11018520" cy="5507148"/>
          </a:xfrm>
        </p:spPr>
        <p:txBody>
          <a:bodyPr/>
          <a:lstStyle/>
          <a:p>
            <a:r>
              <a:rPr lang="en-US" dirty="0"/>
              <a:t>The </a:t>
            </a:r>
            <a:r>
              <a:rPr lang="en-US" b="1" dirty="0"/>
              <a:t>journey</a:t>
            </a:r>
            <a:r>
              <a:rPr lang="en-US" dirty="0"/>
              <a:t> to the cloud can be challenging</a:t>
            </a:r>
          </a:p>
          <a:p>
            <a:endParaRPr lang="en-US" dirty="0"/>
          </a:p>
          <a:p>
            <a:r>
              <a:rPr lang="en-US" dirty="0"/>
              <a:t>Take it a </a:t>
            </a:r>
            <a:r>
              <a:rPr lang="en-US" b="1" dirty="0"/>
              <a:t>step</a:t>
            </a:r>
            <a:r>
              <a:rPr lang="en-US" dirty="0"/>
              <a:t> at a time</a:t>
            </a:r>
          </a:p>
          <a:p>
            <a:endParaRPr lang="en-US" dirty="0"/>
          </a:p>
          <a:p>
            <a:r>
              <a:rPr lang="en-US" dirty="0"/>
              <a:t>Be aware of the </a:t>
            </a:r>
            <a:r>
              <a:rPr lang="en-US" b="1" dirty="0"/>
              <a:t>tools</a:t>
            </a:r>
            <a:r>
              <a:rPr lang="en-US" dirty="0"/>
              <a:t> that can ease the way</a:t>
            </a:r>
          </a:p>
          <a:p>
            <a:endParaRPr lang="en-US" dirty="0"/>
          </a:p>
          <a:p>
            <a:endParaRPr lang="en-US" dirty="0"/>
          </a:p>
        </p:txBody>
      </p:sp>
    </p:spTree>
    <p:extLst>
      <p:ext uri="{BB962C8B-B14F-4D97-AF65-F5344CB8AC3E}">
        <p14:creationId xmlns:p14="http://schemas.microsoft.com/office/powerpoint/2010/main" val="398619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8B12-6B9D-49CC-B4ED-688C1CC585BE}"/>
              </a:ext>
            </a:extLst>
          </p:cNvPr>
          <p:cNvSpPr>
            <a:spLocks noGrp="1"/>
          </p:cNvSpPr>
          <p:nvPr>
            <p:ph type="title"/>
          </p:nvPr>
        </p:nvSpPr>
        <p:spPr/>
        <p:txBody>
          <a:bodyPr>
            <a:normAutofit/>
          </a:bodyPr>
          <a:lstStyle/>
          <a:p>
            <a:r>
              <a:rPr lang="en-US" sz="4267" dirty="0"/>
              <a:t>Call to Action – Where can I get more info?</a:t>
            </a:r>
          </a:p>
        </p:txBody>
      </p:sp>
      <p:sp>
        <p:nvSpPr>
          <p:cNvPr id="3" name="Text Placeholder 2">
            <a:extLst>
              <a:ext uri="{FF2B5EF4-FFF2-40B4-BE49-F238E27FC236}">
                <a16:creationId xmlns:a16="http://schemas.microsoft.com/office/drawing/2014/main" id="{E786AB7F-6454-4466-ABA2-AB1EE0CACC4A}"/>
              </a:ext>
            </a:extLst>
          </p:cNvPr>
          <p:cNvSpPr>
            <a:spLocks noGrp="1"/>
          </p:cNvSpPr>
          <p:nvPr>
            <p:ph type="body" sz="quarter" idx="10"/>
          </p:nvPr>
        </p:nvSpPr>
        <p:spPr>
          <a:xfrm>
            <a:off x="586391" y="1434373"/>
            <a:ext cx="11018520" cy="4721292"/>
          </a:xfrm>
        </p:spPr>
        <p:txBody>
          <a:bodyPr/>
          <a:lstStyle/>
          <a:p>
            <a:r>
              <a:rPr lang="en-US" sz="3200" dirty="0"/>
              <a:t>Visit my blog</a:t>
            </a:r>
            <a:endParaRPr lang="en-US" sz="3200" b="1" dirty="0"/>
          </a:p>
          <a:p>
            <a:r>
              <a:rPr lang="en-US" sz="3200" dirty="0"/>
              <a:t>	</a:t>
            </a:r>
            <a:r>
              <a:rPr lang="en-US" sz="3200" b="1" dirty="0">
                <a:hlinkClick r:id="rId2"/>
              </a:rPr>
              <a:t>www.benkotips.com</a:t>
            </a:r>
            <a:r>
              <a:rPr lang="en-US" sz="3200" dirty="0"/>
              <a:t> </a:t>
            </a:r>
          </a:p>
          <a:p>
            <a:endParaRPr lang="en-US" sz="3200" dirty="0"/>
          </a:p>
          <a:p>
            <a:r>
              <a:rPr lang="en-US" sz="3200" dirty="0"/>
              <a:t>Schedule a </a:t>
            </a:r>
            <a:r>
              <a:rPr lang="en-US" sz="3200" b="1" dirty="0"/>
              <a:t>workshop</a:t>
            </a:r>
            <a:r>
              <a:rPr lang="en-US" sz="3200" dirty="0"/>
              <a:t> to make your IT </a:t>
            </a:r>
            <a:br>
              <a:rPr lang="en-US" sz="3200" dirty="0"/>
            </a:br>
            <a:r>
              <a:rPr lang="en-US" sz="3200" dirty="0"/>
              <a:t>workforce cloud aware</a:t>
            </a:r>
          </a:p>
          <a:p>
            <a:r>
              <a:rPr lang="en-US" sz="3200" dirty="0"/>
              <a:t>	</a:t>
            </a:r>
            <a:r>
              <a:rPr lang="en-US" sz="3200" b="1" dirty="0">
                <a:hlinkClick r:id="rId3"/>
              </a:rPr>
              <a:t>mike@benko.com</a:t>
            </a:r>
            <a:r>
              <a:rPr lang="en-US" sz="3200" b="1" dirty="0"/>
              <a:t> </a:t>
            </a:r>
          </a:p>
          <a:p>
            <a:endParaRPr lang="en-US" sz="3200" dirty="0"/>
          </a:p>
          <a:p>
            <a:r>
              <a:rPr lang="en-US" sz="3200" dirty="0"/>
              <a:t>Try it out with </a:t>
            </a:r>
            <a:r>
              <a:rPr lang="en-US" sz="3200" b="1" dirty="0"/>
              <a:t>low hanging fruit </a:t>
            </a:r>
            <a:r>
              <a:rPr lang="en-US" sz="3200" dirty="0"/>
              <a:t>white chips</a:t>
            </a:r>
            <a:endParaRPr lang="en-US" sz="3200" b="1" dirty="0"/>
          </a:p>
          <a:p>
            <a:endParaRPr lang="en-US" sz="3200" dirty="0"/>
          </a:p>
        </p:txBody>
      </p:sp>
      <p:pic>
        <p:nvPicPr>
          <p:cNvPr id="4" name="Picture 3">
            <a:extLst>
              <a:ext uri="{FF2B5EF4-FFF2-40B4-BE49-F238E27FC236}">
                <a16:creationId xmlns:a16="http://schemas.microsoft.com/office/drawing/2014/main" id="{E165B7F7-CFC9-AAE7-36D3-C73EFB509B5D}"/>
              </a:ext>
            </a:extLst>
          </p:cNvPr>
          <p:cNvPicPr>
            <a:picLocks noChangeAspect="1"/>
          </p:cNvPicPr>
          <p:nvPr/>
        </p:nvPicPr>
        <p:blipFill>
          <a:blip r:embed="rId4"/>
          <a:stretch>
            <a:fillRect/>
          </a:stretch>
        </p:blipFill>
        <p:spPr>
          <a:xfrm>
            <a:off x="8364238" y="1343395"/>
            <a:ext cx="3528572" cy="4717464"/>
          </a:xfrm>
          <a:prstGeom prst="rect">
            <a:avLst/>
          </a:prstGeom>
        </p:spPr>
      </p:pic>
    </p:spTree>
    <p:extLst>
      <p:ext uri="{BB962C8B-B14F-4D97-AF65-F5344CB8AC3E}">
        <p14:creationId xmlns:p14="http://schemas.microsoft.com/office/powerpoint/2010/main" val="1068704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9ADC5-D225-41ED-BEC2-6EE8665CC151}"/>
              </a:ext>
            </a:extLst>
          </p:cNvPr>
          <p:cNvSpPr>
            <a:spLocks noGrp="1"/>
          </p:cNvSpPr>
          <p:nvPr>
            <p:ph type="title"/>
          </p:nvPr>
        </p:nvSpPr>
        <p:spPr>
          <a:xfrm>
            <a:off x="335024" y="2432828"/>
            <a:ext cx="11653523" cy="1162178"/>
          </a:xfrm>
          <a:prstGeom prst="rect">
            <a:avLst/>
          </a:prstGeom>
          <a:noFill/>
        </p:spPr>
        <p:txBody>
          <a:bodyPr anchor="t">
            <a:normAutofit fontScale="90000"/>
          </a:bodyPr>
          <a:lstStyle/>
          <a:p>
            <a:r>
              <a:rPr lang="en-US"/>
              <a:t>Life’s a journey, enjoy the ride!</a:t>
            </a:r>
            <a:endParaRPr lang="en-US" dirty="0"/>
          </a:p>
        </p:txBody>
      </p:sp>
    </p:spTree>
    <p:extLst>
      <p:ext uri="{BB962C8B-B14F-4D97-AF65-F5344CB8AC3E}">
        <p14:creationId xmlns:p14="http://schemas.microsoft.com/office/powerpoint/2010/main" val="20983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71AB-9AAA-630D-EC4D-3C8FA3CF0CC4}"/>
              </a:ext>
            </a:extLst>
          </p:cNvPr>
          <p:cNvSpPr>
            <a:spLocks noGrp="1"/>
          </p:cNvSpPr>
          <p:nvPr>
            <p:ph type="title"/>
          </p:nvPr>
        </p:nvSpPr>
        <p:spPr>
          <a:xfrm>
            <a:off x="738909" y="286604"/>
            <a:ext cx="10760364" cy="66964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E057A3F-2FD7-19D2-4FC2-9B047EA94C77}"/>
              </a:ext>
            </a:extLst>
          </p:cNvPr>
          <p:cNvSpPr>
            <a:spLocks noGrp="1"/>
          </p:cNvSpPr>
          <p:nvPr>
            <p:ph idx="1"/>
          </p:nvPr>
        </p:nvSpPr>
        <p:spPr>
          <a:xfrm>
            <a:off x="1097280" y="1108364"/>
            <a:ext cx="10058400" cy="4793387"/>
          </a:xfrm>
        </p:spPr>
        <p:txBody>
          <a:bodyPr>
            <a:normAutofit/>
          </a:bodyPr>
          <a:lstStyle/>
          <a:p>
            <a:pPr>
              <a:buFont typeface="Arial" panose="020B0604020202020204" pitchFamily="34" charset="0"/>
              <a:buChar char="•"/>
            </a:pPr>
            <a:r>
              <a:rPr lang="en-US" sz="2400" dirty="0"/>
              <a:t> </a:t>
            </a:r>
            <a:r>
              <a:rPr lang="en-US" sz="2400" dirty="0">
                <a:hlinkClick r:id="rId2"/>
              </a:rPr>
              <a:t>What Is ChatGPT Doing … and Why Does It Work?—Stephen Wolfram Writings</a:t>
            </a:r>
            <a:endParaRPr lang="en-US" sz="2400" dirty="0"/>
          </a:p>
          <a:p>
            <a:pPr>
              <a:buFont typeface="Arial" panose="020B0604020202020204" pitchFamily="34" charset="0"/>
              <a:buChar char="•"/>
            </a:pPr>
            <a:r>
              <a:rPr lang="en-US" sz="2400" dirty="0"/>
              <a:t> </a:t>
            </a:r>
            <a:r>
              <a:rPr lang="en-US" sz="2400" dirty="0">
                <a:hlinkClick r:id="rId3"/>
              </a:rPr>
              <a:t>Seth Juarez – </a:t>
            </a:r>
            <a:r>
              <a:rPr lang="en-US" sz="2400" dirty="0" err="1">
                <a:hlinkClick r:id="rId3"/>
              </a:rPr>
              <a:t>Roshambo</a:t>
            </a:r>
            <a:r>
              <a:rPr lang="en-US" sz="2400" dirty="0">
                <a:hlinkClick r:id="rId3"/>
              </a:rPr>
              <a:t> </a:t>
            </a: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4438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55376-2F50-BD7C-5109-537FE2C166B0}"/>
              </a:ext>
            </a:extLst>
          </p:cNvPr>
          <p:cNvSpPr>
            <a:spLocks noGrp="1"/>
          </p:cNvSpPr>
          <p:nvPr>
            <p:ph type="title"/>
          </p:nvPr>
        </p:nvSpPr>
        <p:spPr/>
        <p:txBody>
          <a:bodyPr>
            <a:normAutofit/>
          </a:bodyPr>
          <a:lstStyle/>
          <a:p>
            <a:r>
              <a:rPr lang="en-US" dirty="0"/>
              <a:t>AI - helps you make mistakes much faster and in more interesting, expensive ways.</a:t>
            </a:r>
          </a:p>
        </p:txBody>
      </p:sp>
    </p:spTree>
    <p:extLst>
      <p:ext uri="{BB962C8B-B14F-4D97-AF65-F5344CB8AC3E}">
        <p14:creationId xmlns:p14="http://schemas.microsoft.com/office/powerpoint/2010/main" val="29047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2F83C-3FD7-3AC3-A6AD-2E7B028BC702}"/>
              </a:ext>
            </a:extLst>
          </p:cNvPr>
          <p:cNvSpPr>
            <a:spLocks noGrp="1"/>
          </p:cNvSpPr>
          <p:nvPr>
            <p:ph type="title"/>
          </p:nvPr>
        </p:nvSpPr>
        <p:spPr/>
        <p:txBody>
          <a:bodyPr>
            <a:normAutofit fontScale="90000"/>
          </a:bodyPr>
          <a:lstStyle/>
          <a:p>
            <a:endParaRPr lang="en-US"/>
          </a:p>
        </p:txBody>
      </p:sp>
      <p:sp>
        <p:nvSpPr>
          <p:cNvPr id="5" name="Content Placeholder 4">
            <a:extLst>
              <a:ext uri="{FF2B5EF4-FFF2-40B4-BE49-F238E27FC236}">
                <a16:creationId xmlns:a16="http://schemas.microsoft.com/office/drawing/2014/main" id="{9F0E59EC-B305-5F36-0CE9-E28FFAA9A43D}"/>
              </a:ext>
            </a:extLst>
          </p:cNvPr>
          <p:cNvSpPr>
            <a:spLocks noGrp="1"/>
          </p:cNvSpPr>
          <p:nvPr>
            <p:ph idx="1"/>
          </p:nvPr>
        </p:nvSpPr>
        <p:spPr>
          <a:xfrm>
            <a:off x="1097280" y="1331650"/>
            <a:ext cx="4389120" cy="4909352"/>
          </a:xfrm>
        </p:spPr>
        <p:txBody>
          <a:bodyPr/>
          <a:lstStyle/>
          <a:p>
            <a:endParaRPr lang="en-US" dirty="0"/>
          </a:p>
        </p:txBody>
      </p:sp>
      <p:pic>
        <p:nvPicPr>
          <p:cNvPr id="1028" name="Picture 4" descr="diagram, text">
            <a:extLst>
              <a:ext uri="{FF2B5EF4-FFF2-40B4-BE49-F238E27FC236}">
                <a16:creationId xmlns:a16="http://schemas.microsoft.com/office/drawing/2014/main" id="{24FFC93C-87C6-EA2A-8ADC-6FBDE59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016" y="-58479"/>
            <a:ext cx="547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8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96639A-4013-2C8C-3E49-6782BDFFCADE}"/>
              </a:ext>
            </a:extLst>
          </p:cNvPr>
          <p:cNvSpPr>
            <a:spLocks noGrp="1"/>
          </p:cNvSpPr>
          <p:nvPr>
            <p:ph idx="1"/>
          </p:nvPr>
        </p:nvSpPr>
        <p:spPr/>
        <p:txBody>
          <a:bodyPr/>
          <a:lstStyle/>
          <a:p>
            <a:r>
              <a:rPr lang="en-US" dirty="0"/>
              <a:t>Today…</a:t>
            </a:r>
          </a:p>
        </p:txBody>
      </p:sp>
      <p:sp>
        <p:nvSpPr>
          <p:cNvPr id="5" name="Content Placeholder 4">
            <a:extLst>
              <a:ext uri="{FF2B5EF4-FFF2-40B4-BE49-F238E27FC236}">
                <a16:creationId xmlns:a16="http://schemas.microsoft.com/office/drawing/2014/main" id="{6C348E57-2D0D-4A69-AF36-7FE4DF6C4853}"/>
              </a:ext>
            </a:extLst>
          </p:cNvPr>
          <p:cNvSpPr>
            <a:spLocks noGrp="1"/>
          </p:cNvSpPr>
          <p:nvPr>
            <p:ph idx="10"/>
          </p:nvPr>
        </p:nvSpPr>
        <p:spPr/>
        <p:txBody>
          <a:bodyPr/>
          <a:lstStyle/>
          <a:p>
            <a:r>
              <a:rPr lang="en-US" dirty="0"/>
              <a:t>Hello ChatGPT</a:t>
            </a:r>
          </a:p>
          <a:p>
            <a:r>
              <a:rPr lang="en-US" dirty="0"/>
              <a:t>Large Language Models</a:t>
            </a:r>
          </a:p>
          <a:p>
            <a:r>
              <a:rPr lang="en-US" dirty="0"/>
              <a:t>Chat and Co-pilots</a:t>
            </a:r>
          </a:p>
          <a:p>
            <a:r>
              <a:rPr lang="en-US" dirty="0"/>
              <a:t>OpenAI Service</a:t>
            </a:r>
          </a:p>
          <a:p>
            <a:r>
              <a:rPr lang="en-US" dirty="0"/>
              <a:t>Prompt Flow</a:t>
            </a:r>
          </a:p>
          <a:p>
            <a:r>
              <a:rPr lang="en-US" dirty="0"/>
              <a:t>Next steps…</a:t>
            </a:r>
          </a:p>
        </p:txBody>
      </p:sp>
    </p:spTree>
    <p:extLst>
      <p:ext uri="{BB962C8B-B14F-4D97-AF65-F5344CB8AC3E}">
        <p14:creationId xmlns:p14="http://schemas.microsoft.com/office/powerpoint/2010/main" val="1601982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746-FDC2-67D1-BC88-3A403CC8187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5E369AA-B139-2067-9999-2CEB8E7BC088}"/>
              </a:ext>
            </a:extLst>
          </p:cNvPr>
          <p:cNvSpPr>
            <a:spLocks noGrp="1"/>
          </p:cNvSpPr>
          <p:nvPr>
            <p:ph idx="1"/>
          </p:nvPr>
        </p:nvSpPr>
        <p:spPr/>
        <p:txBody>
          <a:bodyPr/>
          <a:lstStyle/>
          <a:p>
            <a:endParaRPr lang="en-US"/>
          </a:p>
        </p:txBody>
      </p:sp>
      <p:pic>
        <p:nvPicPr>
          <p:cNvPr id="2050" name="Picture 2" descr="10 Terminator Logic Memes That Are Too Hilarious For Words">
            <a:extLst>
              <a:ext uri="{FF2B5EF4-FFF2-40B4-BE49-F238E27FC236}">
                <a16:creationId xmlns:a16="http://schemas.microsoft.com/office/drawing/2014/main" id="{3FF06094-04E5-9B53-CE8F-367358F08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5" r="2055"/>
          <a:stretch/>
        </p:blipFill>
        <p:spPr bwMode="auto">
          <a:xfrm>
            <a:off x="0" y="0"/>
            <a:ext cx="12192000" cy="63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0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5C49-C515-3630-70FB-C5AB92D9682F}"/>
              </a:ext>
            </a:extLst>
          </p:cNvPr>
          <p:cNvSpPr>
            <a:spLocks noGrp="1"/>
          </p:cNvSpPr>
          <p:nvPr>
            <p:ph type="title"/>
          </p:nvPr>
        </p:nvSpPr>
        <p:spPr/>
        <p:txBody>
          <a:bodyPr>
            <a:normAutofit fontScale="90000"/>
          </a:bodyPr>
          <a:lstStyle/>
          <a:p>
            <a:r>
              <a:rPr lang="en-US" dirty="0"/>
              <a:t>AI Scenarios</a:t>
            </a:r>
          </a:p>
        </p:txBody>
      </p:sp>
      <p:pic>
        <p:nvPicPr>
          <p:cNvPr id="4" name="Picture 2" descr="4 Ways Artificial Intelligence Will Change The World In Future | TechSathi">
            <a:extLst>
              <a:ext uri="{FF2B5EF4-FFF2-40B4-BE49-F238E27FC236}">
                <a16:creationId xmlns:a16="http://schemas.microsoft.com/office/drawing/2014/main" id="{8DF1B3B4-B208-194B-6B5B-140D0F355534}"/>
              </a:ext>
            </a:extLst>
          </p:cNvPr>
          <p:cNvPicPr>
            <a:picLocks noGrp="1" noChangeAspect="1" noChangeArrowheads="1"/>
          </p:cNvPicPr>
          <p:nvPr>
            <p:ph idx="1"/>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t="12482" b="8297"/>
          <a:stretch/>
        </p:blipFill>
        <p:spPr bwMode="auto">
          <a:xfrm>
            <a:off x="-40957" y="1338634"/>
            <a:ext cx="11842312" cy="467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73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E31C-0519-E6A3-C5A8-589EFA40BC05}"/>
              </a:ext>
            </a:extLst>
          </p:cNvPr>
          <p:cNvSpPr>
            <a:spLocks noGrp="1"/>
          </p:cNvSpPr>
          <p:nvPr>
            <p:ph type="title"/>
          </p:nvPr>
        </p:nvSpPr>
        <p:spPr/>
        <p:txBody>
          <a:bodyPr>
            <a:normAutofit fontScale="90000"/>
          </a:bodyPr>
          <a:lstStyle/>
          <a:p>
            <a:r>
              <a:rPr lang="en-US" dirty="0"/>
              <a:t>Large Language Models</a:t>
            </a:r>
          </a:p>
        </p:txBody>
      </p:sp>
      <p:sp>
        <p:nvSpPr>
          <p:cNvPr id="3" name="Content Placeholder 2">
            <a:extLst>
              <a:ext uri="{FF2B5EF4-FFF2-40B4-BE49-F238E27FC236}">
                <a16:creationId xmlns:a16="http://schemas.microsoft.com/office/drawing/2014/main" id="{7023F4AA-891D-9E81-B5BB-761B48A99FE0}"/>
              </a:ext>
            </a:extLst>
          </p:cNvPr>
          <p:cNvSpPr>
            <a:spLocks noGrp="1"/>
          </p:cNvSpPr>
          <p:nvPr>
            <p:ph idx="1"/>
          </p:nvPr>
        </p:nvSpPr>
        <p:spPr>
          <a:xfrm>
            <a:off x="1097280" y="1108364"/>
            <a:ext cx="4508615" cy="4793387"/>
          </a:xfrm>
        </p:spPr>
        <p:txBody>
          <a:bodyPr>
            <a:normAutofit/>
          </a:bodyPr>
          <a:lstStyle/>
          <a:p>
            <a:r>
              <a:rPr lang="en-US" dirty="0"/>
              <a:t>Prediction engine</a:t>
            </a:r>
            <a:br>
              <a:rPr lang="en-US" dirty="0"/>
            </a:br>
            <a:r>
              <a:rPr lang="en-US" sz="1600" dirty="0"/>
              <a:t>what comes next?</a:t>
            </a:r>
            <a:endParaRPr lang="en-US" dirty="0"/>
          </a:p>
          <a:p>
            <a:r>
              <a:rPr lang="en-US" dirty="0"/>
              <a:t>Neural Network</a:t>
            </a:r>
            <a:br>
              <a:rPr lang="en-US" dirty="0"/>
            </a:br>
            <a:r>
              <a:rPr lang="en-US" sz="1600" dirty="0"/>
              <a:t>Google word2vec project 2013</a:t>
            </a:r>
            <a:endParaRPr lang="en-US" dirty="0"/>
          </a:p>
          <a:p>
            <a:r>
              <a:rPr lang="en-US" dirty="0"/>
              <a:t>Word Vector Based</a:t>
            </a:r>
            <a:br>
              <a:rPr lang="en-US" dirty="0"/>
            </a:br>
            <a:r>
              <a:rPr lang="en-US" sz="1400" dirty="0"/>
              <a:t>GPT-3 uses word vectors with 12,288 dimensions</a:t>
            </a:r>
            <a:endParaRPr lang="en-US" dirty="0"/>
          </a:p>
          <a:p>
            <a:r>
              <a:rPr lang="en-US" dirty="0"/>
              <a:t>Transformer Layers</a:t>
            </a:r>
            <a:br>
              <a:rPr lang="en-US" dirty="0"/>
            </a:br>
            <a:r>
              <a:rPr lang="en-US" sz="1400" dirty="0"/>
              <a:t>GPT-3 has 96 layers</a:t>
            </a:r>
            <a:endParaRPr lang="en-US" dirty="0"/>
          </a:p>
          <a:p>
            <a:endParaRPr lang="en-US" dirty="0"/>
          </a:p>
          <a:p>
            <a:endParaRPr lang="en-US" dirty="0"/>
          </a:p>
        </p:txBody>
      </p:sp>
      <p:sp>
        <p:nvSpPr>
          <p:cNvPr id="5" name="TextBox 4">
            <a:extLst>
              <a:ext uri="{FF2B5EF4-FFF2-40B4-BE49-F238E27FC236}">
                <a16:creationId xmlns:a16="http://schemas.microsoft.com/office/drawing/2014/main" id="{E336FE8E-CE43-76FE-ADC9-5EDFEC61586D}"/>
              </a:ext>
            </a:extLst>
          </p:cNvPr>
          <p:cNvSpPr txBox="1"/>
          <p:nvPr/>
        </p:nvSpPr>
        <p:spPr>
          <a:xfrm>
            <a:off x="2388609" y="5648066"/>
            <a:ext cx="7908781" cy="923330"/>
          </a:xfrm>
          <a:prstGeom prst="rect">
            <a:avLst/>
          </a:prstGeom>
          <a:noFill/>
        </p:spPr>
        <p:txBody>
          <a:bodyPr wrap="square">
            <a:spAutoFit/>
          </a:bodyPr>
          <a:lstStyle/>
          <a:p>
            <a:r>
              <a:rPr lang="en-US" dirty="0">
                <a:hlinkClick r:id="rId2"/>
              </a:rPr>
              <a:t>A jargon-free explanation of how AI large language models work | Ars </a:t>
            </a:r>
            <a:r>
              <a:rPr lang="en-US" dirty="0" err="1">
                <a:hlinkClick r:id="rId2"/>
              </a:rPr>
              <a:t>Technica</a:t>
            </a:r>
            <a:r>
              <a:rPr lang="en-US" dirty="0"/>
              <a:t> - </a:t>
            </a:r>
            <a:r>
              <a:rPr lang="en-US" dirty="0">
                <a:hlinkClick r:id="rId3"/>
              </a:rPr>
              <a:t>https://bit.ly/arsLLM1</a:t>
            </a:r>
            <a:endParaRPr lang="en-US" dirty="0"/>
          </a:p>
          <a:p>
            <a:endParaRPr lang="en-US" dirty="0"/>
          </a:p>
        </p:txBody>
      </p:sp>
      <p:pic>
        <p:nvPicPr>
          <p:cNvPr id="1026" name="Picture 2">
            <a:extLst>
              <a:ext uri="{FF2B5EF4-FFF2-40B4-BE49-F238E27FC236}">
                <a16:creationId xmlns:a16="http://schemas.microsoft.com/office/drawing/2014/main" id="{614305BD-48B8-4395-BCEC-9A9BA679A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895" y="1316182"/>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41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1279-05E4-E8D8-5D55-DA107B7AD9EE}"/>
              </a:ext>
            </a:extLst>
          </p:cNvPr>
          <p:cNvSpPr>
            <a:spLocks noGrp="1"/>
          </p:cNvSpPr>
          <p:nvPr>
            <p:ph type="title"/>
          </p:nvPr>
        </p:nvSpPr>
        <p:spPr/>
        <p:txBody>
          <a:bodyPr>
            <a:normAutofit fontScale="90000"/>
          </a:bodyPr>
          <a:lstStyle/>
          <a:p>
            <a:r>
              <a:rPr lang="en-US" dirty="0"/>
              <a:t>History of GPT</a:t>
            </a:r>
          </a:p>
        </p:txBody>
      </p:sp>
      <p:sp>
        <p:nvSpPr>
          <p:cNvPr id="3" name="Content Placeholder 2">
            <a:extLst>
              <a:ext uri="{FF2B5EF4-FFF2-40B4-BE49-F238E27FC236}">
                <a16:creationId xmlns:a16="http://schemas.microsoft.com/office/drawing/2014/main" id="{FB20E826-4FF8-D1CE-2858-A3E965D62617}"/>
              </a:ext>
            </a:extLst>
          </p:cNvPr>
          <p:cNvSpPr>
            <a:spLocks noGrp="1"/>
          </p:cNvSpPr>
          <p:nvPr>
            <p:ph idx="1"/>
          </p:nvPr>
        </p:nvSpPr>
        <p:spPr/>
        <p:txBody>
          <a:bodyPr/>
          <a:lstStyle/>
          <a:p>
            <a:r>
              <a:rPr lang="en-US" dirty="0"/>
              <a:t>GPT-1: </a:t>
            </a:r>
            <a:r>
              <a:rPr lang="en-US" b="1" dirty="0"/>
              <a:t>The First step </a:t>
            </a:r>
            <a:r>
              <a:rPr lang="en-US" i="1" dirty="0"/>
              <a:t>(2018) 110 million parameters</a:t>
            </a:r>
          </a:p>
          <a:p>
            <a:r>
              <a:rPr lang="en-US" dirty="0"/>
              <a:t>GPT-2: </a:t>
            </a:r>
            <a:r>
              <a:rPr lang="en-US" b="1" dirty="0"/>
              <a:t>The Sequel </a:t>
            </a:r>
            <a:r>
              <a:rPr lang="en-US" i="1" dirty="0"/>
              <a:t>(2019) </a:t>
            </a:r>
            <a:r>
              <a:rPr lang="en-US" dirty="0"/>
              <a:t>1.5 billion parameters</a:t>
            </a:r>
          </a:p>
          <a:p>
            <a:r>
              <a:rPr lang="en-US" dirty="0"/>
              <a:t>GPT-3: </a:t>
            </a:r>
            <a:r>
              <a:rPr lang="en-US" b="1" dirty="0"/>
              <a:t>The Game Changer</a:t>
            </a:r>
            <a:r>
              <a:rPr lang="en-US" dirty="0"/>
              <a:t> </a:t>
            </a:r>
            <a:r>
              <a:rPr lang="en-US" i="1" dirty="0"/>
              <a:t>(2020)</a:t>
            </a:r>
            <a:r>
              <a:rPr lang="en-US" dirty="0"/>
              <a:t> 175 billion params</a:t>
            </a:r>
          </a:p>
          <a:p>
            <a:r>
              <a:rPr lang="en-US" dirty="0"/>
              <a:t>GPT-3.5: </a:t>
            </a:r>
            <a:r>
              <a:rPr lang="en-US" b="1" dirty="0"/>
              <a:t>The Awakening</a:t>
            </a:r>
            <a:r>
              <a:rPr lang="en-US" dirty="0"/>
              <a:t> </a:t>
            </a:r>
            <a:r>
              <a:rPr lang="en-US" i="1" dirty="0"/>
              <a:t>(2021)</a:t>
            </a:r>
          </a:p>
          <a:p>
            <a:r>
              <a:rPr lang="en-US" dirty="0"/>
              <a:t>GPT-4: </a:t>
            </a:r>
            <a:r>
              <a:rPr lang="en-US" b="1" dirty="0"/>
              <a:t>And Beyond…</a:t>
            </a:r>
          </a:p>
        </p:txBody>
      </p:sp>
    </p:spTree>
    <p:extLst>
      <p:ext uri="{BB962C8B-B14F-4D97-AF65-F5344CB8AC3E}">
        <p14:creationId xmlns:p14="http://schemas.microsoft.com/office/powerpoint/2010/main" val="3449174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Blueprint-2020">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Semibold"/>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lueprint-2020" id="{1B4267B0-CFC2-4191-92C2-E6D3D0C8BA54}" vid="{40932DDB-B3B3-4C39-83F4-230579B7F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sual Studio Live! Bosto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Blueprint-2020</Template>
  <TotalTime>3538</TotalTime>
  <Words>958</Words>
  <Application>Microsoft Office PowerPoint</Application>
  <PresentationFormat>Widescreen</PresentationFormat>
  <Paragraphs>116</Paragraphs>
  <Slides>40</Slides>
  <Notes>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40</vt:i4>
      </vt:variant>
    </vt:vector>
  </HeadingPairs>
  <TitlesOfParts>
    <vt:vector size="59" baseType="lpstr">
      <vt:lpstr>Arial</vt:lpstr>
      <vt:lpstr>Arial Rounded MT Bold</vt:lpstr>
      <vt:lpstr>Avenir</vt:lpstr>
      <vt:lpstr>Calibri</vt:lpstr>
      <vt:lpstr>Calibri Light</vt:lpstr>
      <vt:lpstr>Consolas</vt:lpstr>
      <vt:lpstr>DadFont</vt:lpstr>
      <vt:lpstr>Lucida Console</vt:lpstr>
      <vt:lpstr>Segoe UI</vt:lpstr>
      <vt:lpstr>Segoe UI Semibold</vt:lpstr>
      <vt:lpstr>Segoe UI Semilight</vt:lpstr>
      <vt:lpstr>Symbol</vt:lpstr>
      <vt:lpstr>Verdana</vt:lpstr>
      <vt:lpstr>Wingdings</vt:lpstr>
      <vt:lpstr>Wingdings 2</vt:lpstr>
      <vt:lpstr>Blueprint-2020</vt:lpstr>
      <vt:lpstr>Office Theme</vt:lpstr>
      <vt:lpstr>Visual Studio Live! Boston 2018</vt:lpstr>
      <vt:lpstr>Slate</vt:lpstr>
      <vt:lpstr>ChatGPT Dev Talk </vt:lpstr>
      <vt:lpstr>PowerPoint Presentation</vt:lpstr>
      <vt:lpstr>Mike Benkovich        </vt:lpstr>
      <vt:lpstr>AI - helps you make mistakes much faster and in more interesting, expensive ways.</vt:lpstr>
      <vt:lpstr>PowerPoint Presentation</vt:lpstr>
      <vt:lpstr>PowerPoint Presentation</vt:lpstr>
      <vt:lpstr>AI Scenarios</vt:lpstr>
      <vt:lpstr>Large Language Models</vt:lpstr>
      <vt:lpstr>History of GPT</vt:lpstr>
      <vt:lpstr>Dovetail jig</vt:lpstr>
      <vt:lpstr>There are only 10 kinds of people those who understand binary and those who don’t.</vt:lpstr>
      <vt:lpstr>Chatting with LMM’s</vt:lpstr>
      <vt:lpstr>Prediction engine</vt:lpstr>
      <vt:lpstr>The best thing about AI is it’s ability to …</vt:lpstr>
      <vt:lpstr>Prediction</vt:lpstr>
      <vt:lpstr>What comes next?</vt:lpstr>
      <vt:lpstr>2-grams … i.e. pairs of letters</vt:lpstr>
      <vt:lpstr>Built on Math</vt:lpstr>
      <vt:lpstr>Power-law decay</vt:lpstr>
      <vt:lpstr>Temperature</vt:lpstr>
      <vt:lpstr>Lower the temperature…</vt:lpstr>
      <vt:lpstr>Too low temperature?</vt:lpstr>
      <vt:lpstr>Prompts and Tokens</vt:lpstr>
      <vt:lpstr>GPTs  (generative pre-trained transformer)</vt:lpstr>
      <vt:lpstr>Embeddings</vt:lpstr>
      <vt:lpstr>Let’s play a game</vt:lpstr>
      <vt:lpstr>Automation  (verb)   Why spend 6 minutes doing something by hand when you can spend 6 hours failing to automate it?</vt:lpstr>
      <vt:lpstr>PowerPoint Presentation</vt:lpstr>
      <vt:lpstr>Copilot</vt:lpstr>
      <vt:lpstr>Now is not the time for fear  That comes later.</vt:lpstr>
      <vt:lpstr>OpenAI Service</vt:lpstr>
      <vt:lpstr>Promptflow</vt:lpstr>
      <vt:lpstr>Lessons learned</vt:lpstr>
      <vt:lpstr>Doing things right  is not the same as  Doing the right things</vt:lpstr>
      <vt:lpstr>PowerPoint Presentation</vt:lpstr>
      <vt:lpstr>Conclusion</vt:lpstr>
      <vt:lpstr>Call to Action – Where can I get more info?</vt:lpstr>
      <vt:lpstr>Life’s a journey, enjoy the ride!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Dev Talk </dc:title>
  <dc:creator>Mike Benkovich</dc:creator>
  <cp:lastModifiedBy>Mike Benkovich</cp:lastModifiedBy>
  <cp:revision>26</cp:revision>
  <dcterms:created xsi:type="dcterms:W3CDTF">2023-05-25T16:29:00Z</dcterms:created>
  <dcterms:modified xsi:type="dcterms:W3CDTF">2023-10-03T12:45:24Z</dcterms:modified>
</cp:coreProperties>
</file>